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708" r:id="rId3"/>
    <p:sldMasterId id="2147483720" r:id="rId4"/>
    <p:sldMasterId id="2147483768" r:id="rId5"/>
    <p:sldMasterId id="2147483792" r:id="rId6"/>
  </p:sldMasterIdLst>
  <p:notesMasterIdLst>
    <p:notesMasterId r:id="rId34"/>
  </p:notesMasterIdLst>
  <p:sldIdLst>
    <p:sldId id="295" r:id="rId7"/>
    <p:sldId id="270" r:id="rId8"/>
    <p:sldId id="262" r:id="rId9"/>
    <p:sldId id="263" r:id="rId10"/>
    <p:sldId id="275" r:id="rId11"/>
    <p:sldId id="286" r:id="rId12"/>
    <p:sldId id="287" r:id="rId13"/>
    <p:sldId id="288" r:id="rId14"/>
    <p:sldId id="289" r:id="rId15"/>
    <p:sldId id="290" r:id="rId16"/>
    <p:sldId id="291" r:id="rId17"/>
    <p:sldId id="266" r:id="rId18"/>
    <p:sldId id="280" r:id="rId19"/>
    <p:sldId id="268" r:id="rId20"/>
    <p:sldId id="298" r:id="rId21"/>
    <p:sldId id="277" r:id="rId22"/>
    <p:sldId id="269" r:id="rId23"/>
    <p:sldId id="293" r:id="rId24"/>
    <p:sldId id="301" r:id="rId25"/>
    <p:sldId id="272" r:id="rId26"/>
    <p:sldId id="273" r:id="rId27"/>
    <p:sldId id="305" r:id="rId28"/>
    <p:sldId id="294" r:id="rId29"/>
    <p:sldId id="271" r:id="rId30"/>
    <p:sldId id="284" r:id="rId31"/>
    <p:sldId id="306" r:id="rId32"/>
    <p:sldId id="302" r:id="rId3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7" d="100"/>
          <a:sy n="87" d="100"/>
        </p:scale>
        <p:origin x="-2208" y="-84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EC4C09-1986-450D-8D74-B127CFFFAC95}" type="datetimeFigureOut">
              <a:rPr lang="it-IT" smtClean="0"/>
              <a:t>12/05/2017</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61970-2406-473E-BBDB-611DA5F75BED}" type="slidenum">
              <a:rPr lang="it-IT" smtClean="0"/>
              <a:t>‹#›</a:t>
            </a:fld>
            <a:endParaRPr lang="it-IT"/>
          </a:p>
        </p:txBody>
      </p:sp>
    </p:spTree>
    <p:extLst>
      <p:ext uri="{BB962C8B-B14F-4D97-AF65-F5344CB8AC3E}">
        <p14:creationId xmlns:p14="http://schemas.microsoft.com/office/powerpoint/2010/main" val="634629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it-IT" smtClean="0"/>
              <a:t>Fare clic per modificare lo stile del titolo</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a:xfrm>
            <a:off x="1174044" y="5357592"/>
            <a:ext cx="5034845" cy="365125"/>
          </a:xfrm>
        </p:spPr>
        <p:txBody>
          <a:bodyPr/>
          <a:lstStyle/>
          <a:p>
            <a:endParaRPr lang="it-IT">
              <a:solidFill>
                <a:srgbClr val="465E9C"/>
              </a:solidFill>
            </a:endParaRPr>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844139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436500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544004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5" name="Date Placeholder 4"/>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p:txBody>
          <a:bodyPr/>
          <a:lstStyle/>
          <a:p>
            <a:endParaRPr lang="it-IT">
              <a:solidFill>
                <a:srgbClr val="465E9C"/>
              </a:solidFill>
            </a:endParaRPr>
          </a:p>
        </p:txBody>
      </p:sp>
      <p:sp>
        <p:nvSpPr>
          <p:cNvPr id="7" name="Slide Number Placeholder 6"/>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9" name="Content Placeholder 8"/>
          <p:cNvSpPr>
            <a:spLocks noGrp="1"/>
          </p:cNvSpPr>
          <p:nvPr>
            <p:ph sz="quarter" idx="13"/>
          </p:nvPr>
        </p:nvSpPr>
        <p:spPr>
          <a:xfrm>
            <a:off x="1298448" y="2121407"/>
            <a:ext cx="3200400" cy="360273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3639863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7" name="Date Placeholder 6"/>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8" name="Footer Placeholder 7"/>
          <p:cNvSpPr>
            <a:spLocks noGrp="1"/>
          </p:cNvSpPr>
          <p:nvPr>
            <p:ph type="ftr" sz="quarter" idx="11"/>
          </p:nvPr>
        </p:nvSpPr>
        <p:spPr/>
        <p:txBody>
          <a:bodyPr/>
          <a:lstStyle/>
          <a:p>
            <a:endParaRPr lang="it-IT">
              <a:solidFill>
                <a:srgbClr val="465E9C"/>
              </a:solidFill>
            </a:endParaRPr>
          </a:p>
        </p:txBody>
      </p:sp>
      <p:sp>
        <p:nvSpPr>
          <p:cNvPr id="9" name="Slide Number Placeholder 8"/>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11" name="Content Placeholder 10"/>
          <p:cNvSpPr>
            <a:spLocks noGrp="1"/>
          </p:cNvSpPr>
          <p:nvPr>
            <p:ph sz="quarter" idx="13"/>
          </p:nvPr>
        </p:nvSpPr>
        <p:spPr>
          <a:xfrm>
            <a:off x="1298448" y="2944368"/>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3354900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4" name="Footer Placeholder 3"/>
          <p:cNvSpPr>
            <a:spLocks noGrp="1"/>
          </p:cNvSpPr>
          <p:nvPr>
            <p:ph type="ftr" sz="quarter" idx="11"/>
          </p:nvPr>
        </p:nvSpPr>
        <p:spPr/>
        <p:txBody>
          <a:bodyPr/>
          <a:lstStyle/>
          <a:p>
            <a:endParaRPr lang="it-IT">
              <a:solidFill>
                <a:srgbClr val="465E9C"/>
              </a:solidFill>
            </a:endParaRPr>
          </a:p>
        </p:txBody>
      </p:sp>
      <p:sp>
        <p:nvSpPr>
          <p:cNvPr id="5" name="Slide Number Placeholder 4"/>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803213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3" name="Footer Placeholder 2"/>
          <p:cNvSpPr>
            <a:spLocks noGrp="1"/>
          </p:cNvSpPr>
          <p:nvPr>
            <p:ph type="ftr" sz="quarter" idx="11"/>
          </p:nvPr>
        </p:nvSpPr>
        <p:spPr/>
        <p:txBody>
          <a:bodyPr/>
          <a:lstStyle/>
          <a:p>
            <a:endParaRPr lang="it-IT">
              <a:solidFill>
                <a:srgbClr val="465E9C"/>
              </a:solidFill>
            </a:endParaRPr>
          </a:p>
        </p:txBody>
      </p:sp>
      <p:sp>
        <p:nvSpPr>
          <p:cNvPr id="4" name="Slide Number Placeholder 3"/>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140679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it-IT" smtClean="0"/>
              <a:t>Fare clic per modificare lo stile del titolo</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1698" y="588567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54" y="5829261"/>
            <a:ext cx="3522607"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57313" y="5896961"/>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668479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it-IT" smtClean="0"/>
              <a:t>Fare clic per modificare lo stile del titolo</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5936" y="5888737"/>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69" y="5831037"/>
            <a:ext cx="3319043"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62089" y="5900026"/>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309488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573930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5084906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it-IT" smtClean="0"/>
              <a:t>Fare clic per modificare lo stile del titolo</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a:xfrm>
            <a:off x="1174044" y="5357592"/>
            <a:ext cx="5034845" cy="365125"/>
          </a:xfrm>
        </p:spPr>
        <p:txBody>
          <a:bodyPr/>
          <a:lstStyle/>
          <a:p>
            <a:endParaRPr lang="it-IT">
              <a:solidFill>
                <a:srgbClr val="465E9C"/>
              </a:solidFill>
            </a:endParaRPr>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430813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853362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1674556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5" name="Date Placeholder 4"/>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p:txBody>
          <a:bodyPr/>
          <a:lstStyle/>
          <a:p>
            <a:endParaRPr lang="it-IT">
              <a:solidFill>
                <a:srgbClr val="465E9C"/>
              </a:solidFill>
            </a:endParaRPr>
          </a:p>
        </p:txBody>
      </p:sp>
      <p:sp>
        <p:nvSpPr>
          <p:cNvPr id="7" name="Slide Number Placeholder 6"/>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9" name="Content Placeholder 8"/>
          <p:cNvSpPr>
            <a:spLocks noGrp="1"/>
          </p:cNvSpPr>
          <p:nvPr>
            <p:ph sz="quarter" idx="13"/>
          </p:nvPr>
        </p:nvSpPr>
        <p:spPr>
          <a:xfrm>
            <a:off x="1298448" y="2121407"/>
            <a:ext cx="3200400" cy="360273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13829793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7" name="Date Placeholder 6"/>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8" name="Footer Placeholder 7"/>
          <p:cNvSpPr>
            <a:spLocks noGrp="1"/>
          </p:cNvSpPr>
          <p:nvPr>
            <p:ph type="ftr" sz="quarter" idx="11"/>
          </p:nvPr>
        </p:nvSpPr>
        <p:spPr/>
        <p:txBody>
          <a:bodyPr/>
          <a:lstStyle/>
          <a:p>
            <a:endParaRPr lang="it-IT">
              <a:solidFill>
                <a:srgbClr val="465E9C"/>
              </a:solidFill>
            </a:endParaRPr>
          </a:p>
        </p:txBody>
      </p:sp>
      <p:sp>
        <p:nvSpPr>
          <p:cNvPr id="9" name="Slide Number Placeholder 8"/>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11" name="Content Placeholder 10"/>
          <p:cNvSpPr>
            <a:spLocks noGrp="1"/>
          </p:cNvSpPr>
          <p:nvPr>
            <p:ph sz="quarter" idx="13"/>
          </p:nvPr>
        </p:nvSpPr>
        <p:spPr>
          <a:xfrm>
            <a:off x="1298448" y="2944368"/>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3577734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4" name="Footer Placeholder 3"/>
          <p:cNvSpPr>
            <a:spLocks noGrp="1"/>
          </p:cNvSpPr>
          <p:nvPr>
            <p:ph type="ftr" sz="quarter" idx="11"/>
          </p:nvPr>
        </p:nvSpPr>
        <p:spPr/>
        <p:txBody>
          <a:bodyPr/>
          <a:lstStyle/>
          <a:p>
            <a:endParaRPr lang="it-IT">
              <a:solidFill>
                <a:srgbClr val="465E9C"/>
              </a:solidFill>
            </a:endParaRPr>
          </a:p>
        </p:txBody>
      </p:sp>
      <p:sp>
        <p:nvSpPr>
          <p:cNvPr id="5" name="Slide Number Placeholder 4"/>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567529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3" name="Footer Placeholder 2"/>
          <p:cNvSpPr>
            <a:spLocks noGrp="1"/>
          </p:cNvSpPr>
          <p:nvPr>
            <p:ph type="ftr" sz="quarter" idx="11"/>
          </p:nvPr>
        </p:nvSpPr>
        <p:spPr/>
        <p:txBody>
          <a:bodyPr/>
          <a:lstStyle/>
          <a:p>
            <a:endParaRPr lang="it-IT">
              <a:solidFill>
                <a:srgbClr val="465E9C"/>
              </a:solidFill>
            </a:endParaRPr>
          </a:p>
        </p:txBody>
      </p:sp>
      <p:sp>
        <p:nvSpPr>
          <p:cNvPr id="4" name="Slide Number Placeholder 3"/>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511957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it-IT" smtClean="0"/>
              <a:t>Fare clic per modificare lo stile del titolo</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1698" y="588567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54" y="5829261"/>
            <a:ext cx="3522607"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57313" y="5896961"/>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590293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it-IT" smtClean="0"/>
              <a:t>Fare clic per modificare lo stile del titolo</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5936" y="5888737"/>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69" y="5831037"/>
            <a:ext cx="3319043"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62089" y="5900026"/>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9308339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8857088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9691678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it-IT" smtClean="0"/>
              <a:t>Fare clic per modificare lo stile del titolo</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a:xfrm>
            <a:off x="1174044" y="5357592"/>
            <a:ext cx="5034845" cy="365125"/>
          </a:xfrm>
        </p:spPr>
        <p:txBody>
          <a:bodyPr/>
          <a:lstStyle/>
          <a:p>
            <a:endParaRPr lang="it-IT">
              <a:solidFill>
                <a:srgbClr val="465E9C"/>
              </a:solidFill>
            </a:endParaRPr>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7402127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5760452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7224768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5" name="Date Placeholder 4"/>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p:txBody>
          <a:bodyPr/>
          <a:lstStyle/>
          <a:p>
            <a:endParaRPr lang="it-IT">
              <a:solidFill>
                <a:srgbClr val="465E9C"/>
              </a:solidFill>
            </a:endParaRPr>
          </a:p>
        </p:txBody>
      </p:sp>
      <p:sp>
        <p:nvSpPr>
          <p:cNvPr id="7" name="Slide Number Placeholder 6"/>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9" name="Content Placeholder 8"/>
          <p:cNvSpPr>
            <a:spLocks noGrp="1"/>
          </p:cNvSpPr>
          <p:nvPr>
            <p:ph sz="quarter" idx="13"/>
          </p:nvPr>
        </p:nvSpPr>
        <p:spPr>
          <a:xfrm>
            <a:off x="1298448" y="2121407"/>
            <a:ext cx="3200400" cy="360273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2295878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7" name="Date Placeholder 6"/>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8" name="Footer Placeholder 7"/>
          <p:cNvSpPr>
            <a:spLocks noGrp="1"/>
          </p:cNvSpPr>
          <p:nvPr>
            <p:ph type="ftr" sz="quarter" idx="11"/>
          </p:nvPr>
        </p:nvSpPr>
        <p:spPr/>
        <p:txBody>
          <a:bodyPr/>
          <a:lstStyle/>
          <a:p>
            <a:endParaRPr lang="it-IT">
              <a:solidFill>
                <a:srgbClr val="465E9C"/>
              </a:solidFill>
            </a:endParaRPr>
          </a:p>
        </p:txBody>
      </p:sp>
      <p:sp>
        <p:nvSpPr>
          <p:cNvPr id="9" name="Slide Number Placeholder 8"/>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11" name="Content Placeholder 10"/>
          <p:cNvSpPr>
            <a:spLocks noGrp="1"/>
          </p:cNvSpPr>
          <p:nvPr>
            <p:ph sz="quarter" idx="13"/>
          </p:nvPr>
        </p:nvSpPr>
        <p:spPr>
          <a:xfrm>
            <a:off x="1298448" y="2944368"/>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33193637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4" name="Footer Placeholder 3"/>
          <p:cNvSpPr>
            <a:spLocks noGrp="1"/>
          </p:cNvSpPr>
          <p:nvPr>
            <p:ph type="ftr" sz="quarter" idx="11"/>
          </p:nvPr>
        </p:nvSpPr>
        <p:spPr/>
        <p:txBody>
          <a:bodyPr/>
          <a:lstStyle/>
          <a:p>
            <a:endParaRPr lang="it-IT">
              <a:solidFill>
                <a:srgbClr val="465E9C"/>
              </a:solidFill>
            </a:endParaRPr>
          </a:p>
        </p:txBody>
      </p:sp>
      <p:sp>
        <p:nvSpPr>
          <p:cNvPr id="5" name="Slide Number Placeholder 4"/>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9773589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3" name="Footer Placeholder 2"/>
          <p:cNvSpPr>
            <a:spLocks noGrp="1"/>
          </p:cNvSpPr>
          <p:nvPr>
            <p:ph type="ftr" sz="quarter" idx="11"/>
          </p:nvPr>
        </p:nvSpPr>
        <p:spPr/>
        <p:txBody>
          <a:bodyPr/>
          <a:lstStyle/>
          <a:p>
            <a:endParaRPr lang="it-IT">
              <a:solidFill>
                <a:srgbClr val="465E9C"/>
              </a:solidFill>
            </a:endParaRPr>
          </a:p>
        </p:txBody>
      </p:sp>
      <p:sp>
        <p:nvSpPr>
          <p:cNvPr id="4" name="Slide Number Placeholder 3"/>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2616060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it-IT" smtClean="0"/>
              <a:t>Fare clic per modificare lo stile del titolo</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1698" y="588567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54" y="5829261"/>
            <a:ext cx="3522607"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57313" y="5896961"/>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0844934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it-IT" smtClean="0"/>
              <a:t>Fare clic per modificare lo stile del titolo</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5936" y="5888737"/>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69" y="5831037"/>
            <a:ext cx="3319043"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62089" y="5900026"/>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42227739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4996885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6439580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it-IT" smtClean="0"/>
              <a:t>Fare clic per modificare lo stile del titolo</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a:xfrm>
            <a:off x="1174044" y="5357592"/>
            <a:ext cx="5034845" cy="365125"/>
          </a:xfrm>
        </p:spPr>
        <p:txBody>
          <a:bodyPr/>
          <a:lstStyle/>
          <a:p>
            <a:endParaRPr lang="it-IT">
              <a:solidFill>
                <a:srgbClr val="465E9C"/>
              </a:solidFill>
            </a:endParaRPr>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46620200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2691661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632640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5" name="Date Placeholder 4"/>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p:txBody>
          <a:bodyPr/>
          <a:lstStyle/>
          <a:p>
            <a:endParaRPr lang="it-IT">
              <a:solidFill>
                <a:srgbClr val="465E9C"/>
              </a:solidFill>
            </a:endParaRPr>
          </a:p>
        </p:txBody>
      </p:sp>
      <p:sp>
        <p:nvSpPr>
          <p:cNvPr id="7" name="Slide Number Placeholder 6"/>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9" name="Content Placeholder 8"/>
          <p:cNvSpPr>
            <a:spLocks noGrp="1"/>
          </p:cNvSpPr>
          <p:nvPr>
            <p:ph sz="quarter" idx="13"/>
          </p:nvPr>
        </p:nvSpPr>
        <p:spPr>
          <a:xfrm>
            <a:off x="1298448" y="2121407"/>
            <a:ext cx="3200400" cy="360273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8463069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7" name="Date Placeholder 6"/>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8" name="Footer Placeholder 7"/>
          <p:cNvSpPr>
            <a:spLocks noGrp="1"/>
          </p:cNvSpPr>
          <p:nvPr>
            <p:ph type="ftr" sz="quarter" idx="11"/>
          </p:nvPr>
        </p:nvSpPr>
        <p:spPr/>
        <p:txBody>
          <a:bodyPr/>
          <a:lstStyle/>
          <a:p>
            <a:endParaRPr lang="it-IT">
              <a:solidFill>
                <a:srgbClr val="465E9C"/>
              </a:solidFill>
            </a:endParaRPr>
          </a:p>
        </p:txBody>
      </p:sp>
      <p:sp>
        <p:nvSpPr>
          <p:cNvPr id="9" name="Slide Number Placeholder 8"/>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11" name="Content Placeholder 10"/>
          <p:cNvSpPr>
            <a:spLocks noGrp="1"/>
          </p:cNvSpPr>
          <p:nvPr>
            <p:ph sz="quarter" idx="13"/>
          </p:nvPr>
        </p:nvSpPr>
        <p:spPr>
          <a:xfrm>
            <a:off x="1298448" y="2944368"/>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18349706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4" name="Footer Placeholder 3"/>
          <p:cNvSpPr>
            <a:spLocks noGrp="1"/>
          </p:cNvSpPr>
          <p:nvPr>
            <p:ph type="ftr" sz="quarter" idx="11"/>
          </p:nvPr>
        </p:nvSpPr>
        <p:spPr/>
        <p:txBody>
          <a:bodyPr/>
          <a:lstStyle/>
          <a:p>
            <a:endParaRPr lang="it-IT">
              <a:solidFill>
                <a:srgbClr val="465E9C"/>
              </a:solidFill>
            </a:endParaRPr>
          </a:p>
        </p:txBody>
      </p:sp>
      <p:sp>
        <p:nvSpPr>
          <p:cNvPr id="5" name="Slide Number Placeholder 4"/>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97899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3" name="Footer Placeholder 2"/>
          <p:cNvSpPr>
            <a:spLocks noGrp="1"/>
          </p:cNvSpPr>
          <p:nvPr>
            <p:ph type="ftr" sz="quarter" idx="11"/>
          </p:nvPr>
        </p:nvSpPr>
        <p:spPr/>
        <p:txBody>
          <a:bodyPr/>
          <a:lstStyle/>
          <a:p>
            <a:endParaRPr lang="it-IT">
              <a:solidFill>
                <a:srgbClr val="465E9C"/>
              </a:solidFill>
            </a:endParaRPr>
          </a:p>
        </p:txBody>
      </p:sp>
      <p:sp>
        <p:nvSpPr>
          <p:cNvPr id="4" name="Slide Number Placeholder 3"/>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81058452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it-IT" smtClean="0"/>
              <a:t>Fare clic per modificare lo stile del titolo</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1698" y="588567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54" y="5829261"/>
            <a:ext cx="3522607"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57313" y="5896961"/>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3472240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it-IT" smtClean="0"/>
              <a:t>Fare clic per modificare lo stile del titolo</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5936" y="5888737"/>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69" y="5831037"/>
            <a:ext cx="3319043"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62089" y="5900026"/>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7174241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42692333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7660449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it-IT" smtClean="0"/>
              <a:t>Fare clic per modificare lo stile del titolo</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a:xfrm>
            <a:off x="1174044" y="5357592"/>
            <a:ext cx="5034845" cy="365125"/>
          </a:xfrm>
        </p:spPr>
        <p:txBody>
          <a:bodyPr/>
          <a:lstStyle/>
          <a:p>
            <a:endParaRPr lang="it-IT">
              <a:solidFill>
                <a:srgbClr val="465E9C"/>
              </a:solidFill>
            </a:endParaRPr>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96844820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81422889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80661527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5" name="Date Placeholder 4"/>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p:txBody>
          <a:bodyPr/>
          <a:lstStyle/>
          <a:p>
            <a:endParaRPr lang="it-IT">
              <a:solidFill>
                <a:srgbClr val="465E9C"/>
              </a:solidFill>
            </a:endParaRPr>
          </a:p>
        </p:txBody>
      </p:sp>
      <p:sp>
        <p:nvSpPr>
          <p:cNvPr id="7" name="Slide Number Placeholder 6"/>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9" name="Content Placeholder 8"/>
          <p:cNvSpPr>
            <a:spLocks noGrp="1"/>
          </p:cNvSpPr>
          <p:nvPr>
            <p:ph sz="quarter" idx="13"/>
          </p:nvPr>
        </p:nvSpPr>
        <p:spPr>
          <a:xfrm>
            <a:off x="1298448" y="2121407"/>
            <a:ext cx="3200400" cy="360273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36305767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7" name="Date Placeholder 6"/>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8" name="Footer Placeholder 7"/>
          <p:cNvSpPr>
            <a:spLocks noGrp="1"/>
          </p:cNvSpPr>
          <p:nvPr>
            <p:ph type="ftr" sz="quarter" idx="11"/>
          </p:nvPr>
        </p:nvSpPr>
        <p:spPr/>
        <p:txBody>
          <a:bodyPr/>
          <a:lstStyle/>
          <a:p>
            <a:endParaRPr lang="it-IT">
              <a:solidFill>
                <a:srgbClr val="465E9C"/>
              </a:solidFill>
            </a:endParaRPr>
          </a:p>
        </p:txBody>
      </p:sp>
      <p:sp>
        <p:nvSpPr>
          <p:cNvPr id="9" name="Slide Number Placeholder 8"/>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11" name="Content Placeholder 10"/>
          <p:cNvSpPr>
            <a:spLocks noGrp="1"/>
          </p:cNvSpPr>
          <p:nvPr>
            <p:ph sz="quarter" idx="13"/>
          </p:nvPr>
        </p:nvSpPr>
        <p:spPr>
          <a:xfrm>
            <a:off x="1298448" y="2944368"/>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20687429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4" name="Footer Placeholder 3"/>
          <p:cNvSpPr>
            <a:spLocks noGrp="1"/>
          </p:cNvSpPr>
          <p:nvPr>
            <p:ph type="ftr" sz="quarter" idx="11"/>
          </p:nvPr>
        </p:nvSpPr>
        <p:spPr/>
        <p:txBody>
          <a:bodyPr/>
          <a:lstStyle/>
          <a:p>
            <a:endParaRPr lang="it-IT">
              <a:solidFill>
                <a:srgbClr val="465E9C"/>
              </a:solidFill>
            </a:endParaRPr>
          </a:p>
        </p:txBody>
      </p:sp>
      <p:sp>
        <p:nvSpPr>
          <p:cNvPr id="5" name="Slide Number Placeholder 4"/>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2711353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3" name="Footer Placeholder 2"/>
          <p:cNvSpPr>
            <a:spLocks noGrp="1"/>
          </p:cNvSpPr>
          <p:nvPr>
            <p:ph type="ftr" sz="quarter" idx="11"/>
          </p:nvPr>
        </p:nvSpPr>
        <p:spPr/>
        <p:txBody>
          <a:bodyPr/>
          <a:lstStyle/>
          <a:p>
            <a:endParaRPr lang="it-IT">
              <a:solidFill>
                <a:srgbClr val="465E9C"/>
              </a:solidFill>
            </a:endParaRPr>
          </a:p>
        </p:txBody>
      </p:sp>
      <p:sp>
        <p:nvSpPr>
          <p:cNvPr id="4" name="Slide Number Placeholder 3"/>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40433857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it-IT" smtClean="0"/>
              <a:t>Fare clic per modificare lo stile del titolo</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1698" y="588567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54" y="5829261"/>
            <a:ext cx="3522607"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57313" y="5896961"/>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5103855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it-IT" smtClean="0"/>
              <a:t>Fare clic per modificare lo stile del titolo</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5936" y="5888737"/>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69" y="5831037"/>
            <a:ext cx="3319043"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62089" y="5900026"/>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5133489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8924847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69502997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it-IT" smtClean="0"/>
              <a:t>Fare clic per modificare lo stile del titolo</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a:xfrm>
            <a:off x="1174044" y="5357592"/>
            <a:ext cx="5034845" cy="365125"/>
          </a:xfrm>
        </p:spPr>
        <p:txBody>
          <a:bodyPr/>
          <a:lstStyle/>
          <a:p>
            <a:endParaRPr lang="it-IT">
              <a:solidFill>
                <a:srgbClr val="465E9C"/>
              </a:solidFill>
            </a:endParaRPr>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44344921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86818938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404157159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5" name="Date Placeholder 4"/>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p:txBody>
          <a:bodyPr/>
          <a:lstStyle/>
          <a:p>
            <a:endParaRPr lang="it-IT">
              <a:solidFill>
                <a:srgbClr val="465E9C"/>
              </a:solidFill>
            </a:endParaRPr>
          </a:p>
        </p:txBody>
      </p:sp>
      <p:sp>
        <p:nvSpPr>
          <p:cNvPr id="7" name="Slide Number Placeholder 6"/>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9" name="Content Placeholder 8"/>
          <p:cNvSpPr>
            <a:spLocks noGrp="1"/>
          </p:cNvSpPr>
          <p:nvPr>
            <p:ph sz="quarter" idx="13"/>
          </p:nvPr>
        </p:nvSpPr>
        <p:spPr>
          <a:xfrm>
            <a:off x="1298448" y="2121407"/>
            <a:ext cx="3200400" cy="360273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41346355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7" name="Date Placeholder 6"/>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8" name="Footer Placeholder 7"/>
          <p:cNvSpPr>
            <a:spLocks noGrp="1"/>
          </p:cNvSpPr>
          <p:nvPr>
            <p:ph type="ftr" sz="quarter" idx="11"/>
          </p:nvPr>
        </p:nvSpPr>
        <p:spPr/>
        <p:txBody>
          <a:bodyPr/>
          <a:lstStyle/>
          <a:p>
            <a:endParaRPr lang="it-IT">
              <a:solidFill>
                <a:srgbClr val="465E9C"/>
              </a:solidFill>
            </a:endParaRPr>
          </a:p>
        </p:txBody>
      </p:sp>
      <p:sp>
        <p:nvSpPr>
          <p:cNvPr id="9" name="Slide Number Placeholder 8"/>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
        <p:nvSpPr>
          <p:cNvPr id="11" name="Content Placeholder 10"/>
          <p:cNvSpPr>
            <a:spLocks noGrp="1"/>
          </p:cNvSpPr>
          <p:nvPr>
            <p:ph sz="quarter" idx="13"/>
          </p:nvPr>
        </p:nvSpPr>
        <p:spPr>
          <a:xfrm>
            <a:off x="1298448" y="2944368"/>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Tree>
    <p:extLst>
      <p:ext uri="{BB962C8B-B14F-4D97-AF65-F5344CB8AC3E}">
        <p14:creationId xmlns:p14="http://schemas.microsoft.com/office/powerpoint/2010/main" val="75699222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4" name="Footer Placeholder 3"/>
          <p:cNvSpPr>
            <a:spLocks noGrp="1"/>
          </p:cNvSpPr>
          <p:nvPr>
            <p:ph type="ftr" sz="quarter" idx="11"/>
          </p:nvPr>
        </p:nvSpPr>
        <p:spPr/>
        <p:txBody>
          <a:bodyPr/>
          <a:lstStyle/>
          <a:p>
            <a:endParaRPr lang="it-IT">
              <a:solidFill>
                <a:srgbClr val="465E9C"/>
              </a:solidFill>
            </a:endParaRPr>
          </a:p>
        </p:txBody>
      </p:sp>
      <p:sp>
        <p:nvSpPr>
          <p:cNvPr id="5" name="Slide Number Placeholder 4"/>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5517365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3" name="Footer Placeholder 2"/>
          <p:cNvSpPr>
            <a:spLocks noGrp="1"/>
          </p:cNvSpPr>
          <p:nvPr>
            <p:ph type="ftr" sz="quarter" idx="11"/>
          </p:nvPr>
        </p:nvSpPr>
        <p:spPr/>
        <p:txBody>
          <a:bodyPr/>
          <a:lstStyle/>
          <a:p>
            <a:endParaRPr lang="it-IT">
              <a:solidFill>
                <a:srgbClr val="465E9C"/>
              </a:solidFill>
            </a:endParaRPr>
          </a:p>
        </p:txBody>
      </p:sp>
      <p:sp>
        <p:nvSpPr>
          <p:cNvPr id="4" name="Slide Number Placeholder 3"/>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93185362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it-IT" smtClean="0"/>
              <a:t>Fare clic per modificare lo stile del titolo</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1698" y="5885672"/>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54" y="5829261"/>
            <a:ext cx="3522607"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57313" y="5896961"/>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89961258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it-IT" smtClean="0"/>
              <a:t>Fare clic per modificare lo stile del titolo</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a:xfrm rot="60000">
            <a:off x="6345936" y="5888737"/>
            <a:ext cx="1213821" cy="365125"/>
          </a:xfrm>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6" name="Footer Placeholder 5"/>
          <p:cNvSpPr>
            <a:spLocks noGrp="1"/>
          </p:cNvSpPr>
          <p:nvPr>
            <p:ph type="ftr" sz="quarter" idx="11"/>
          </p:nvPr>
        </p:nvSpPr>
        <p:spPr>
          <a:xfrm rot="-60000">
            <a:off x="914569" y="5831037"/>
            <a:ext cx="3319043" cy="365125"/>
          </a:xfrm>
        </p:spPr>
        <p:txBody>
          <a:bodyPr/>
          <a:lstStyle/>
          <a:p>
            <a:endParaRPr lang="it-IT">
              <a:solidFill>
                <a:srgbClr val="465E9C"/>
              </a:solidFill>
            </a:endParaRPr>
          </a:p>
        </p:txBody>
      </p:sp>
      <p:sp>
        <p:nvSpPr>
          <p:cNvPr id="7" name="Slide Number Placeholder 6"/>
          <p:cNvSpPr>
            <a:spLocks noGrp="1"/>
          </p:cNvSpPr>
          <p:nvPr>
            <p:ph type="sldNum" sz="quarter" idx="12"/>
          </p:nvPr>
        </p:nvSpPr>
        <p:spPr>
          <a:xfrm rot="60000">
            <a:off x="7562089" y="5900026"/>
            <a:ext cx="554023" cy="365125"/>
          </a:xfrm>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86413441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nchor="ct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249077395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11"/>
          </p:nvPr>
        </p:nvSpPr>
        <p:spPr/>
        <p:txBody>
          <a:bodyPr/>
          <a:lstStyle/>
          <a:p>
            <a:endParaRPr lang="it-IT">
              <a:solidFill>
                <a:srgbClr val="465E9C"/>
              </a:solidFill>
            </a:endParaRPr>
          </a:p>
        </p:txBody>
      </p:sp>
      <p:sp>
        <p:nvSpPr>
          <p:cNvPr id="6" name="Slide Number Placeholder 5"/>
          <p:cNvSpPr>
            <a:spLocks noGrp="1"/>
          </p:cNvSpPr>
          <p:nvPr>
            <p:ph type="sldNum" sz="quarter" idx="12"/>
          </p:nvPr>
        </p:nvSpPr>
        <p:spPr/>
        <p:txBody>
          <a:body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405019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3.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4.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3.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t-IT">
              <a:solidFill>
                <a:srgbClr val="465E9C"/>
              </a:solidFill>
            </a:endParaRPr>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41489953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t-IT">
              <a:solidFill>
                <a:srgbClr val="465E9C"/>
              </a:solidFill>
            </a:endParaRPr>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11622523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t-IT">
              <a:solidFill>
                <a:srgbClr val="465E9C"/>
              </a:solidFill>
            </a:endParaRPr>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7148099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t-IT">
              <a:solidFill>
                <a:srgbClr val="465E9C"/>
              </a:solidFill>
            </a:endParaRPr>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6824154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t-IT">
              <a:solidFill>
                <a:srgbClr val="465E9C"/>
              </a:solidFill>
            </a:endParaRPr>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944894614"/>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F49D355-16BD-4E45-BD9A-5EA878CF7CBD}" type="datetimeFigureOut">
              <a:rPr lang="it-IT" smtClean="0">
                <a:solidFill>
                  <a:srgbClr val="465E9C"/>
                </a:solidFill>
              </a:rPr>
              <a:pPr/>
              <a:t>12/05/2017</a:t>
            </a:fld>
            <a:endParaRPr lang="it-IT">
              <a:solidFill>
                <a:srgbClr val="465E9C"/>
              </a:solidFill>
            </a:endParaRPr>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t-IT">
              <a:solidFill>
                <a:srgbClr val="465E9C"/>
              </a:solidFill>
            </a:endParaRPr>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E7A41E1B-4F70-4964-A407-84C68BE8251C}" type="slidenum">
              <a:rPr lang="it-IT" smtClean="0">
                <a:solidFill>
                  <a:srgbClr val="465E9C"/>
                </a:solidFill>
              </a:rPr>
              <a:pPr/>
              <a:t>‹#›</a:t>
            </a:fld>
            <a:endParaRPr lang="it-IT">
              <a:solidFill>
                <a:srgbClr val="465E9C"/>
              </a:solidFill>
            </a:endParaRPr>
          </a:p>
        </p:txBody>
      </p:sp>
    </p:spTree>
    <p:extLst>
      <p:ext uri="{BB962C8B-B14F-4D97-AF65-F5344CB8AC3E}">
        <p14:creationId xmlns:p14="http://schemas.microsoft.com/office/powerpoint/2010/main" val="3943577923"/>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wikispaces.com/"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historicaltweets.com/" TargetMode="Externa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wordclouds.com/" TargetMode="External"/><Relationship Id="rId7" Type="http://schemas.openxmlformats.org/officeDocument/2006/relationships/image" Target="../media/image26.png"/><Relationship Id="rId2" Type="http://schemas.openxmlformats.org/officeDocument/2006/relationships/hyperlink" Target="http://www.wordle.net/" TargetMode="External"/><Relationship Id="rId1" Type="http://schemas.openxmlformats.org/officeDocument/2006/relationships/slideLayout" Target="../slideLayouts/slideLayout57.xml"/><Relationship Id="rId6" Type="http://schemas.openxmlformats.org/officeDocument/2006/relationships/image" Target="../media/image25.png"/><Relationship Id="rId5" Type="http://schemas.openxmlformats.org/officeDocument/2006/relationships/hyperlink" Target="http://tagcrowd.com/" TargetMode="External"/><Relationship Id="rId4" Type="http://schemas.openxmlformats.org/officeDocument/2006/relationships/hyperlink" Target="https://www.jasondavies.com/wordcloud/#%2F%2Fwww.jasondavies.com%2Fwordcloud%2Fabout%2F"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lextutor.ca/key/" TargetMode="External"/><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3" Type="http://schemas.openxmlformats.org/officeDocument/2006/relationships/hyperlink" Target="http://www.nottingham.ac.uk/alzsh3/acvocab/index.htm" TargetMode="External"/><Relationship Id="rId2" Type="http://schemas.openxmlformats.org/officeDocument/2006/relationships/hyperlink" Target="http://www.eapfoundation.com/vocab/academic/awllists/" TargetMode="External"/><Relationship Id="rId1" Type="http://schemas.openxmlformats.org/officeDocument/2006/relationships/slideLayout" Target="../slideLayouts/slideLayout5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hyperlink" Target="http://www.eclipsecrossword.com/" TargetMode="External"/><Relationship Id="rId2" Type="http://schemas.openxmlformats.org/officeDocument/2006/relationships/hyperlink" Target="http://www.discoveryeducation.com/free-puzzlemaker/index.cfm?campaign=flyout_teachers_puzzle" TargetMode="Externa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hotpot.uvic.ca/" TargetMode="External"/><Relationship Id="rId2" Type="http://schemas.openxmlformats.org/officeDocument/2006/relationships/hyperlink" Target="https://www.studystack.com/" TargetMode="Externa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www.lessonstream.org/" TargetMode="Externa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hyperlink" Target="https://www.powtoon.com/" TargetMode="External"/><Relationship Id="rId2" Type="http://schemas.openxmlformats.org/officeDocument/2006/relationships/hyperlink" Target="https://prezi.com/ej0ddkwlcefj/copy-of-the-slavery-un-percorso-didattico-modulare-di-storia-in-metodologia-clil/" TargetMode="Externa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20688"/>
            <a:ext cx="6965245" cy="1728192"/>
          </a:xfrm>
        </p:spPr>
        <p:txBody>
          <a:bodyPr>
            <a:noAutofit/>
          </a:bodyPr>
          <a:lstStyle/>
          <a:p>
            <a:r>
              <a:rPr lang="it-IT" sz="4000" b="1" dirty="0" smtClean="0"/>
              <a:t>ICT AND CLIL</a:t>
            </a:r>
            <a:br>
              <a:rPr lang="it-IT" sz="4000" b="1" dirty="0" smtClean="0"/>
            </a:br>
            <a:r>
              <a:rPr lang="it-IT" sz="4000" b="1" dirty="0" smtClean="0"/>
              <a:t>TEACHER : EMMA ABBATE </a:t>
            </a:r>
            <a:br>
              <a:rPr lang="it-IT" sz="4000" b="1" dirty="0" smtClean="0"/>
            </a:br>
            <a:endParaRPr lang="it-IT" sz="4000" b="1" dirty="0"/>
          </a:p>
        </p:txBody>
      </p:sp>
      <p:pic>
        <p:nvPicPr>
          <p:cNvPr id="4" name="Segnaposto contenuto 3"/>
          <p:cNvPicPr>
            <a:picLocks noGrp="1" noChangeAspect="1"/>
          </p:cNvPicPr>
          <p:nvPr>
            <p:ph idx="1"/>
          </p:nvPr>
        </p:nvPicPr>
        <p:blipFill>
          <a:blip r:embed="rId2"/>
          <a:stretch>
            <a:fillRect/>
          </a:stretch>
        </p:blipFill>
        <p:spPr>
          <a:xfrm>
            <a:off x="1463675" y="3528149"/>
            <a:ext cx="6196013" cy="785953"/>
          </a:xfrm>
          <a:prstGeom prst="rect">
            <a:avLst/>
          </a:prstGeom>
        </p:spPr>
      </p:pic>
      <p:pic>
        <p:nvPicPr>
          <p:cNvPr id="5" name="Immagine 4"/>
          <p:cNvPicPr>
            <a:picLocks noChangeAspect="1"/>
          </p:cNvPicPr>
          <p:nvPr/>
        </p:nvPicPr>
        <p:blipFill>
          <a:blip r:embed="rId3"/>
          <a:stretch>
            <a:fillRect/>
          </a:stretch>
        </p:blipFill>
        <p:spPr>
          <a:xfrm>
            <a:off x="2861472" y="1951449"/>
            <a:ext cx="3432345" cy="1576700"/>
          </a:xfrm>
          <a:prstGeom prst="rect">
            <a:avLst/>
          </a:prstGeom>
        </p:spPr>
      </p:pic>
    </p:spTree>
    <p:extLst>
      <p:ext uri="{BB962C8B-B14F-4D97-AF65-F5344CB8AC3E}">
        <p14:creationId xmlns:p14="http://schemas.microsoft.com/office/powerpoint/2010/main" val="39170577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817583"/>
            <a:ext cx="6965245" cy="523186"/>
          </a:xfrm>
        </p:spPr>
        <p:style>
          <a:lnRef idx="1">
            <a:schemeClr val="accent3"/>
          </a:lnRef>
          <a:fillRef idx="2">
            <a:schemeClr val="accent3"/>
          </a:fillRef>
          <a:effectRef idx="1">
            <a:schemeClr val="accent3"/>
          </a:effectRef>
          <a:fontRef idx="minor">
            <a:schemeClr val="dk1"/>
          </a:fontRef>
        </p:style>
        <p:txBody>
          <a:bodyPr>
            <a:normAutofit/>
          </a:bodyPr>
          <a:lstStyle/>
          <a:p>
            <a:r>
              <a:rPr lang="it-IT" sz="2400" dirty="0" smtClean="0"/>
              <a:t>BUILD A LEARNING COMUNITY: EDMODO</a:t>
            </a:r>
            <a:endParaRPr lang="it-IT" sz="2400" dirty="0"/>
          </a:p>
        </p:txBody>
      </p:sp>
      <p:sp>
        <p:nvSpPr>
          <p:cNvPr id="3" name="Segnaposto contenuto 2"/>
          <p:cNvSpPr>
            <a:spLocks noGrp="1"/>
          </p:cNvSpPr>
          <p:nvPr>
            <p:ph idx="1"/>
          </p:nvPr>
        </p:nvSpPr>
        <p:spPr>
          <a:xfrm>
            <a:off x="792164" y="1412776"/>
            <a:ext cx="7524252" cy="4824535"/>
          </a:xfrm>
        </p:spPr>
        <p:txBody>
          <a:bodyPr>
            <a:normAutofit/>
          </a:bodyPr>
          <a:lstStyle/>
          <a:p>
            <a:pPr marL="0" indent="0">
              <a:buNone/>
            </a:pPr>
            <a:r>
              <a:rPr lang="en-US" sz="1600" b="1" u="sng" dirty="0">
                <a:latin typeface="Times New Roman" pitchFamily="18" charset="0"/>
                <a:cs typeface="Times New Roman" pitchFamily="18" charset="0"/>
              </a:rPr>
              <a:t>Use the Web to host and share materials and to contact other teachers and </a:t>
            </a:r>
            <a:r>
              <a:rPr lang="en-US" sz="1600" b="1" u="sng" dirty="0" smtClean="0">
                <a:latin typeface="Times New Roman" pitchFamily="18" charset="0"/>
                <a:cs typeface="Times New Roman" pitchFamily="18" charset="0"/>
              </a:rPr>
              <a:t>students.</a:t>
            </a:r>
          </a:p>
          <a:p>
            <a:pPr marL="0" indent="0">
              <a:buNone/>
            </a:pPr>
            <a:r>
              <a:rPr lang="en-US" sz="1600" dirty="0" err="1" smtClean="0">
                <a:latin typeface="Times New Roman" pitchFamily="18" charset="0"/>
                <a:cs typeface="Times New Roman" pitchFamily="18" charset="0"/>
              </a:rPr>
              <a:t>Edmodo</a:t>
            </a:r>
            <a:r>
              <a:rPr lang="en-US" sz="1600" dirty="0" smtClean="0">
                <a:latin typeface="Times New Roman" pitchFamily="18" charset="0"/>
                <a:cs typeface="Times New Roman" pitchFamily="18" charset="0"/>
              </a:rPr>
              <a:t> </a:t>
            </a:r>
            <a:r>
              <a:rPr lang="en-US" sz="1600" dirty="0">
                <a:latin typeface="Times New Roman" pitchFamily="18" charset="0"/>
                <a:cs typeface="Times New Roman" pitchFamily="18" charset="0"/>
              </a:rPr>
              <a:t>is free and offers you a simple virtual learning environment where your students can share ideas and collaborate together. It has a very similar interface to Facebook and so your students will pick it up easily. What's more, students to do need provide their emails. You can create quizzes, polls, add up important dates to the calendar, run discussions and share links, videos, articles etc</a:t>
            </a:r>
            <a:r>
              <a:rPr lang="en-US" sz="1600" dirty="0" smtClean="0">
                <a:latin typeface="Times New Roman" pitchFamily="18" charset="0"/>
                <a:cs typeface="Times New Roman" pitchFamily="18" charset="0"/>
              </a:rPr>
              <a:t>.</a:t>
            </a:r>
          </a:p>
          <a:p>
            <a:pPr marL="0" indent="0">
              <a:buNone/>
            </a:pPr>
            <a:endParaRPr lang="it-IT" sz="1600"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163" y="2996952"/>
            <a:ext cx="7524253" cy="3240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44502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817583"/>
            <a:ext cx="6965245" cy="451177"/>
          </a:xfrm>
        </p:spPr>
        <p:style>
          <a:lnRef idx="0">
            <a:schemeClr val="accent5"/>
          </a:lnRef>
          <a:fillRef idx="3">
            <a:schemeClr val="accent5"/>
          </a:fillRef>
          <a:effectRef idx="3">
            <a:schemeClr val="accent5"/>
          </a:effectRef>
          <a:fontRef idx="minor">
            <a:schemeClr val="lt1"/>
          </a:fontRef>
        </p:style>
        <p:txBody>
          <a:bodyPr>
            <a:normAutofit fontScale="90000"/>
          </a:bodyPr>
          <a:lstStyle/>
          <a:p>
            <a:r>
              <a:rPr lang="it-IT" dirty="0" smtClean="0">
                <a:latin typeface="Times New Roman" pitchFamily="18" charset="0"/>
                <a:cs typeface="Times New Roman" pitchFamily="18" charset="0"/>
              </a:rPr>
              <a:t>LET’S WIKI!</a:t>
            </a:r>
            <a:endParaRPr lang="it-IT" dirty="0">
              <a:latin typeface="Times New Roman" pitchFamily="18" charset="0"/>
              <a:cs typeface="Times New Roman" pitchFamily="18" charset="0"/>
            </a:endParaRPr>
          </a:p>
        </p:txBody>
      </p:sp>
      <p:sp>
        <p:nvSpPr>
          <p:cNvPr id="3" name="Segnaposto contenuto 2"/>
          <p:cNvSpPr>
            <a:spLocks noGrp="1"/>
          </p:cNvSpPr>
          <p:nvPr>
            <p:ph idx="1"/>
          </p:nvPr>
        </p:nvSpPr>
        <p:spPr>
          <a:xfrm>
            <a:off x="827584" y="1268760"/>
            <a:ext cx="7560840" cy="4968552"/>
          </a:xfrm>
        </p:spPr>
        <p:txBody>
          <a:bodyPr>
            <a:normAutofit/>
          </a:bodyPr>
          <a:lstStyle/>
          <a:p>
            <a:pPr marL="0" indent="0">
              <a:buNone/>
            </a:pPr>
            <a:r>
              <a:rPr lang="en-US" sz="1600" dirty="0">
                <a:latin typeface="Times New Roman" pitchFamily="18" charset="0"/>
                <a:cs typeface="Times New Roman" pitchFamily="18" charset="0"/>
              </a:rPr>
              <a:t>A wiki is a kind of "shell" that </a:t>
            </a:r>
            <a:r>
              <a:rPr lang="en-US" sz="1600" dirty="0" smtClean="0">
                <a:latin typeface="Times New Roman" pitchFamily="18" charset="0"/>
                <a:cs typeface="Times New Roman" pitchFamily="18" charset="0"/>
              </a:rPr>
              <a:t>teacher </a:t>
            </a:r>
            <a:r>
              <a:rPr lang="en-US" sz="1600" dirty="0">
                <a:latin typeface="Times New Roman" pitchFamily="18" charset="0"/>
                <a:cs typeface="Times New Roman" pitchFamily="18" charset="0"/>
              </a:rPr>
              <a:t>and </a:t>
            </a:r>
            <a:r>
              <a:rPr lang="en-US" sz="1600" dirty="0" smtClean="0">
                <a:latin typeface="Times New Roman" pitchFamily="18" charset="0"/>
                <a:cs typeface="Times New Roman" pitchFamily="18" charset="0"/>
              </a:rPr>
              <a:t>students </a:t>
            </a:r>
            <a:r>
              <a:rPr lang="en-US" sz="1600" dirty="0">
                <a:latin typeface="Times New Roman" pitchFamily="18" charset="0"/>
                <a:cs typeface="Times New Roman" pitchFamily="18" charset="0"/>
              </a:rPr>
              <a:t>can </a:t>
            </a:r>
            <a:r>
              <a:rPr lang="en-US" sz="1600" dirty="0" smtClean="0">
                <a:latin typeface="Times New Roman" pitchFamily="18" charset="0"/>
                <a:cs typeface="Times New Roman" pitchFamily="18" charset="0"/>
              </a:rPr>
              <a:t>fill </a:t>
            </a:r>
            <a:r>
              <a:rPr lang="en-US" sz="1600" dirty="0">
                <a:latin typeface="Times New Roman" pitchFamily="18" charset="0"/>
                <a:cs typeface="Times New Roman" pitchFamily="18" charset="0"/>
              </a:rPr>
              <a:t>with content by collaborating in its construction.</a:t>
            </a:r>
          </a:p>
          <a:p>
            <a:pPr marL="0" indent="0">
              <a:buNone/>
            </a:pPr>
            <a:r>
              <a:rPr lang="en-US" sz="1600" dirty="0">
                <a:latin typeface="Times New Roman" pitchFamily="18" charset="0"/>
                <a:cs typeface="Times New Roman" pitchFamily="18" charset="0"/>
              </a:rPr>
              <a:t>To understand what a wiki is </a:t>
            </a:r>
            <a:r>
              <a:rPr lang="en-US" sz="1600" dirty="0" smtClean="0">
                <a:latin typeface="Times New Roman" pitchFamily="18" charset="0"/>
                <a:cs typeface="Times New Roman" pitchFamily="18" charset="0"/>
              </a:rPr>
              <a:t>we could say </a:t>
            </a:r>
            <a:r>
              <a:rPr lang="en-US" sz="1600" dirty="0">
                <a:latin typeface="Times New Roman" pitchFamily="18" charset="0"/>
                <a:cs typeface="Times New Roman" pitchFamily="18" charset="0"/>
              </a:rPr>
              <a:t>that it is basically a collection of web pages designed to make sure that people have the opportunity to change them without having to know html </a:t>
            </a:r>
            <a:r>
              <a:rPr lang="en-US" sz="1600" dirty="0" smtClean="0">
                <a:latin typeface="Times New Roman" pitchFamily="18" charset="0"/>
                <a:cs typeface="Times New Roman" pitchFamily="18" charset="0"/>
              </a:rPr>
              <a:t>language.</a:t>
            </a:r>
          </a:p>
          <a:p>
            <a:pPr marL="0" indent="0">
              <a:buNone/>
            </a:pPr>
            <a:r>
              <a:rPr lang="en-US" sz="1600" b="1" dirty="0" smtClean="0">
                <a:latin typeface="Times New Roman" pitchFamily="18" charset="0"/>
                <a:cs typeface="Times New Roman" pitchFamily="18" charset="0"/>
              </a:rPr>
              <a:t>What </a:t>
            </a:r>
            <a:r>
              <a:rPr lang="en-US" sz="1600" b="1" dirty="0">
                <a:latin typeface="Times New Roman" pitchFamily="18" charset="0"/>
                <a:cs typeface="Times New Roman" pitchFamily="18" charset="0"/>
              </a:rPr>
              <a:t>to do then to use this tool for CLIL?</a:t>
            </a:r>
          </a:p>
          <a:p>
            <a:r>
              <a:rPr lang="en-US" sz="1600" dirty="0">
                <a:latin typeface="Times New Roman" pitchFamily="18" charset="0"/>
                <a:cs typeface="Times New Roman" pitchFamily="18" charset="0"/>
              </a:rPr>
              <a:t>A wiki can host a </a:t>
            </a:r>
            <a:r>
              <a:rPr lang="en-US" sz="1600" dirty="0" err="1" smtClean="0">
                <a:latin typeface="Times New Roman" pitchFamily="18" charset="0"/>
                <a:cs typeface="Times New Roman" pitchFamily="18" charset="0"/>
              </a:rPr>
              <a:t>Webquest</a:t>
            </a:r>
            <a:r>
              <a:rPr lang="en-US" sz="1600" dirty="0" smtClean="0">
                <a:latin typeface="Times New Roman" pitchFamily="18" charset="0"/>
                <a:cs typeface="Times New Roman" pitchFamily="18" charset="0"/>
              </a:rPr>
              <a:t> (we will talk about </a:t>
            </a:r>
            <a:r>
              <a:rPr lang="en-US" sz="1600" dirty="0" err="1" smtClean="0">
                <a:latin typeface="Times New Roman" pitchFamily="18" charset="0"/>
                <a:cs typeface="Times New Roman" pitchFamily="18" charset="0"/>
              </a:rPr>
              <a:t>webquest</a:t>
            </a:r>
            <a:r>
              <a:rPr lang="en-US" sz="1600" dirty="0" smtClean="0">
                <a:latin typeface="Times New Roman" pitchFamily="18" charset="0"/>
                <a:cs typeface="Times New Roman" pitchFamily="18" charset="0"/>
              </a:rPr>
              <a:t> in the next slides)</a:t>
            </a:r>
            <a:endParaRPr lang="en-US" sz="1600" dirty="0">
              <a:latin typeface="Times New Roman" pitchFamily="18" charset="0"/>
              <a:cs typeface="Times New Roman" pitchFamily="18" charset="0"/>
            </a:endParaRPr>
          </a:p>
          <a:p>
            <a:r>
              <a:rPr lang="en-US" sz="1600" dirty="0">
                <a:latin typeface="Times New Roman" pitchFamily="18" charset="0"/>
                <a:cs typeface="Times New Roman" pitchFamily="18" charset="0"/>
              </a:rPr>
              <a:t>Its blank pages may be used for a hypertext</a:t>
            </a:r>
          </a:p>
          <a:p>
            <a:r>
              <a:rPr lang="en-US" sz="1600" dirty="0">
                <a:latin typeface="Times New Roman" pitchFamily="18" charset="0"/>
                <a:cs typeface="Times New Roman" pitchFamily="18" charset="0"/>
              </a:rPr>
              <a:t>It can be used to enter the input for a discussion.</a:t>
            </a:r>
          </a:p>
          <a:p>
            <a:r>
              <a:rPr lang="en-US" sz="1600" dirty="0">
                <a:latin typeface="Times New Roman" pitchFamily="18" charset="0"/>
                <a:cs typeface="Times New Roman" pitchFamily="18" charset="0"/>
              </a:rPr>
              <a:t>It can be used to record the steps of an experiment</a:t>
            </a:r>
          </a:p>
          <a:p>
            <a:r>
              <a:rPr lang="en-US" sz="1600" dirty="0">
                <a:latin typeface="Times New Roman" pitchFamily="18" charset="0"/>
                <a:cs typeface="Times New Roman" pitchFamily="18" charset="0"/>
              </a:rPr>
              <a:t>Can be inserted images, sounds, links to media files.</a:t>
            </a:r>
          </a:p>
          <a:p>
            <a:r>
              <a:rPr lang="en-US" sz="1600" dirty="0">
                <a:latin typeface="Times New Roman" pitchFamily="18" charset="0"/>
                <a:cs typeface="Times New Roman" pitchFamily="18" charset="0"/>
              </a:rPr>
              <a:t>It can be a collection of information on a topic</a:t>
            </a:r>
          </a:p>
          <a:p>
            <a:r>
              <a:rPr lang="en-US" sz="1600" dirty="0">
                <a:latin typeface="Times New Roman" pitchFamily="18" charset="0"/>
                <a:cs typeface="Times New Roman" pitchFamily="18" charset="0"/>
              </a:rPr>
              <a:t>It can be a collection of resources to be used for various </a:t>
            </a:r>
            <a:r>
              <a:rPr lang="en-US" sz="1600" dirty="0" smtClean="0">
                <a:latin typeface="Times New Roman" pitchFamily="18" charset="0"/>
                <a:cs typeface="Times New Roman" pitchFamily="18" charset="0"/>
              </a:rPr>
              <a:t>tasks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653136"/>
            <a:ext cx="1989212"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5013176"/>
            <a:ext cx="2592288" cy="1250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25222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92697"/>
            <a:ext cx="6965245" cy="504055"/>
          </a:xfrm>
        </p:spPr>
        <p:style>
          <a:lnRef idx="0">
            <a:scrgbClr r="0" g="0" b="0"/>
          </a:lnRef>
          <a:fillRef idx="1001">
            <a:schemeClr val="lt2"/>
          </a:fillRef>
          <a:effectRef idx="0">
            <a:scrgbClr r="0" g="0" b="0"/>
          </a:effectRef>
          <a:fontRef idx="major"/>
        </p:style>
        <p:txBody>
          <a:bodyPr>
            <a:normAutofit fontScale="90000"/>
          </a:bodyPr>
          <a:lstStyle/>
          <a:p>
            <a:r>
              <a:rPr lang="en-US" sz="3100" dirty="0" smtClean="0"/>
              <a:t/>
            </a:r>
            <a:br>
              <a:rPr lang="en-US" sz="3100" dirty="0" smtClean="0"/>
            </a:br>
            <a:r>
              <a:rPr lang="en-US" sz="2200" b="1" dirty="0" smtClean="0"/>
              <a:t>How </a:t>
            </a:r>
            <a:r>
              <a:rPr lang="en-US" sz="2200" b="1" dirty="0"/>
              <a:t>to set up a class wiki on </a:t>
            </a:r>
            <a:r>
              <a:rPr lang="en-US" sz="2200" b="1" dirty="0" err="1" smtClean="0"/>
              <a:t>wikispaces</a:t>
            </a:r>
            <a:r>
              <a:rPr lang="en-US" sz="2200" b="1" dirty="0" smtClean="0"/>
              <a:t> in 3 easy steps </a:t>
            </a:r>
            <a:r>
              <a:rPr lang="en-US" sz="2200" b="1" dirty="0"/>
              <a:t/>
            </a:r>
            <a:br>
              <a:rPr lang="en-US" sz="2200" b="1" dirty="0"/>
            </a:br>
            <a:endParaRPr lang="it-IT" sz="2200" b="1" dirty="0"/>
          </a:p>
        </p:txBody>
      </p:sp>
      <p:sp>
        <p:nvSpPr>
          <p:cNvPr id="3" name="Segnaposto contenuto 2"/>
          <p:cNvSpPr>
            <a:spLocks noGrp="1"/>
          </p:cNvSpPr>
          <p:nvPr>
            <p:ph idx="1"/>
          </p:nvPr>
        </p:nvSpPr>
        <p:spPr>
          <a:xfrm>
            <a:off x="899592" y="1196752"/>
            <a:ext cx="7488832" cy="4989736"/>
          </a:xfrm>
        </p:spPr>
        <p:txBody>
          <a:bodyPr>
            <a:normAutofit/>
          </a:bodyPr>
          <a:lstStyle/>
          <a:p>
            <a:pPr marL="0" indent="0">
              <a:buNone/>
            </a:pPr>
            <a:r>
              <a:rPr lang="en-US" sz="2000" dirty="0" smtClean="0">
                <a:latin typeface="Times New Roman" pitchFamily="18" charset="0"/>
                <a:cs typeface="Times New Roman" pitchFamily="18" charset="0"/>
              </a:rPr>
              <a:t>1 </a:t>
            </a:r>
            <a:r>
              <a:rPr lang="en-US" sz="2000" b="1" dirty="0" smtClean="0">
                <a:latin typeface="Times New Roman" pitchFamily="18" charset="0"/>
                <a:cs typeface="Times New Roman" pitchFamily="18" charset="0"/>
              </a:rPr>
              <a:t>Register.</a:t>
            </a:r>
            <a:r>
              <a:rPr lang="en-US" sz="2000" dirty="0" smtClean="0">
                <a:latin typeface="Times New Roman" pitchFamily="18" charset="0"/>
                <a:cs typeface="Times New Roman" pitchFamily="18" charset="0"/>
              </a:rPr>
              <a:t> Everyone </a:t>
            </a:r>
            <a:r>
              <a:rPr lang="en-US" sz="2000" dirty="0">
                <a:latin typeface="Times New Roman" pitchFamily="18" charset="0"/>
                <a:cs typeface="Times New Roman" pitchFamily="18" charset="0"/>
              </a:rPr>
              <a:t>creates their own account at </a:t>
            </a:r>
            <a:r>
              <a:rPr lang="en-US" sz="2000" dirty="0" err="1">
                <a:latin typeface="Times New Roman" pitchFamily="18" charset="0"/>
                <a:cs typeface="Times New Roman" pitchFamily="18" charset="0"/>
              </a:rPr>
              <a:t>Wikispaces</a:t>
            </a:r>
            <a:r>
              <a:rPr lang="en-US" sz="2000" dirty="0">
                <a:latin typeface="Times New Roman" pitchFamily="18" charset="0"/>
                <a:cs typeface="Times New Roman" pitchFamily="18" charset="0"/>
              </a:rPr>
              <a:t>: http://www.wikispaces.com </a:t>
            </a:r>
            <a:endParaRPr lang="en-US" sz="2000" dirty="0" smtClean="0">
              <a:latin typeface="Times New Roman" pitchFamily="18" charset="0"/>
              <a:cs typeface="Times New Roman" pitchFamily="18" charset="0"/>
            </a:endParaRPr>
          </a:p>
          <a:p>
            <a:pPr marL="0" indent="0">
              <a:buNone/>
            </a:pPr>
            <a:r>
              <a:rPr lang="en-US" sz="2000" dirty="0" smtClean="0">
                <a:latin typeface="Times New Roman" pitchFamily="18" charset="0"/>
                <a:cs typeface="Times New Roman" pitchFamily="18" charset="0"/>
              </a:rPr>
              <a:t>2 </a:t>
            </a:r>
            <a:r>
              <a:rPr lang="en-US" sz="2000" b="1" dirty="0" smtClean="0">
                <a:latin typeface="Times New Roman" pitchFamily="18" charset="0"/>
                <a:cs typeface="Times New Roman" pitchFamily="18" charset="0"/>
              </a:rPr>
              <a:t>Create the wiki</a:t>
            </a:r>
            <a:r>
              <a:rPr lang="en-US" sz="2000" dirty="0" smtClean="0">
                <a:latin typeface="Times New Roman" pitchFamily="18" charset="0"/>
                <a:cs typeface="Times New Roman" pitchFamily="18" charset="0"/>
              </a:rPr>
              <a:t>. One </a:t>
            </a:r>
            <a:r>
              <a:rPr lang="en-US" sz="2000" dirty="0">
                <a:latin typeface="Times New Roman" pitchFamily="18" charset="0"/>
                <a:cs typeface="Times New Roman" pitchFamily="18" charset="0"/>
              </a:rPr>
              <a:t>person then creates the </a:t>
            </a:r>
            <a:r>
              <a:rPr lang="en-US" sz="2000" dirty="0" smtClean="0">
                <a:latin typeface="Times New Roman" pitchFamily="18" charset="0"/>
                <a:cs typeface="Times New Roman" pitchFamily="18" charset="0"/>
              </a:rPr>
              <a:t>wiki. </a:t>
            </a:r>
            <a:r>
              <a:rPr lang="en-US" sz="2000" dirty="0">
                <a:latin typeface="Times New Roman" pitchFamily="18" charset="0"/>
                <a:cs typeface="Times New Roman" pitchFamily="18" charset="0"/>
              </a:rPr>
              <a:t>This person will be the administrator of the wiki and can add and remove others. </a:t>
            </a:r>
            <a:endParaRPr lang="en-US" sz="2000" dirty="0" smtClean="0">
              <a:latin typeface="Times New Roman" pitchFamily="18" charset="0"/>
              <a:cs typeface="Times New Roman" pitchFamily="18" charset="0"/>
            </a:endParaRPr>
          </a:p>
          <a:p>
            <a:pPr marL="0" indent="0">
              <a:buNone/>
            </a:pPr>
            <a:r>
              <a:rPr lang="en-US" sz="2000" dirty="0" smtClean="0">
                <a:latin typeface="Times New Roman" pitchFamily="18" charset="0"/>
                <a:cs typeface="Times New Roman" pitchFamily="18" charset="0"/>
              </a:rPr>
              <a:t>3 </a:t>
            </a:r>
            <a:r>
              <a:rPr lang="en-US" sz="2000" b="1" dirty="0">
                <a:latin typeface="Times New Roman" pitchFamily="18" charset="0"/>
                <a:cs typeface="Times New Roman" pitchFamily="18" charset="0"/>
              </a:rPr>
              <a:t>Add </a:t>
            </a:r>
            <a:r>
              <a:rPr lang="en-US" sz="2000" b="1" dirty="0" smtClean="0">
                <a:latin typeface="Times New Roman" pitchFamily="18" charset="0"/>
                <a:cs typeface="Times New Roman" pitchFamily="18" charset="0"/>
              </a:rPr>
              <a:t>Others</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The wiki administrator adds the other users to the wiki so they can edit the wiki </a:t>
            </a:r>
            <a:r>
              <a:rPr lang="en-US" sz="2000" dirty="0" smtClean="0">
                <a:latin typeface="Times New Roman" pitchFamily="18" charset="0"/>
                <a:cs typeface="Times New Roman" pitchFamily="18" charset="0"/>
              </a:rPr>
              <a:t>too. </a:t>
            </a:r>
            <a:endParaRPr lang="it-IT" sz="2000" dirty="0">
              <a:latin typeface="Times New Roman" pitchFamily="18" charset="0"/>
              <a:cs typeface="Times New Roman" pitchFamily="18" charset="0"/>
            </a:endParaRPr>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005064"/>
            <a:ext cx="756084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26243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20688"/>
            <a:ext cx="6965245" cy="720081"/>
          </a:xfrm>
        </p:spPr>
        <p:style>
          <a:lnRef idx="0">
            <a:scrgbClr r="0" g="0" b="0"/>
          </a:lnRef>
          <a:fillRef idx="1001">
            <a:schemeClr val="lt2"/>
          </a:fillRef>
          <a:effectRef idx="0">
            <a:scrgbClr r="0" g="0" b="0"/>
          </a:effectRef>
          <a:fontRef idx="major"/>
        </p:style>
        <p:txBody>
          <a:bodyPr>
            <a:noAutofit/>
          </a:bodyPr>
          <a:lstStyle/>
          <a:p>
            <a:r>
              <a:rPr lang="it-IT" sz="2000" dirty="0" smtClean="0"/>
              <a:t/>
            </a:r>
            <a:br>
              <a:rPr lang="it-IT" sz="2000" dirty="0" smtClean="0"/>
            </a:br>
            <a:r>
              <a:rPr lang="it-IT" sz="2000" dirty="0" smtClean="0"/>
              <a:t>SOCIAL LEARNING</a:t>
            </a:r>
            <a:br>
              <a:rPr lang="it-IT" sz="2000" dirty="0" smtClean="0"/>
            </a:br>
            <a:r>
              <a:rPr lang="it-IT" sz="2000" dirty="0" smtClean="0"/>
              <a:t>Collaborative </a:t>
            </a:r>
            <a:r>
              <a:rPr lang="it-IT" sz="2000" dirty="0" err="1"/>
              <a:t>Spaces</a:t>
            </a:r>
            <a:r>
              <a:rPr lang="it-IT" sz="2000" dirty="0"/>
              <a:t> / Social Software</a:t>
            </a:r>
            <a:br>
              <a:rPr lang="it-IT" sz="2000" dirty="0"/>
            </a:br>
            <a:endParaRPr lang="it-IT" sz="2000" dirty="0"/>
          </a:p>
        </p:txBody>
      </p:sp>
      <p:sp>
        <p:nvSpPr>
          <p:cNvPr id="3" name="Segnaposto contenuto 2"/>
          <p:cNvSpPr>
            <a:spLocks noGrp="1"/>
          </p:cNvSpPr>
          <p:nvPr>
            <p:ph idx="1"/>
          </p:nvPr>
        </p:nvSpPr>
        <p:spPr>
          <a:xfrm>
            <a:off x="755576" y="1484784"/>
            <a:ext cx="7488832" cy="4680521"/>
          </a:xfrm>
        </p:spPr>
        <p:txBody>
          <a:bodyPr>
            <a:normAutofit/>
          </a:bodyPr>
          <a:lstStyle/>
          <a:p>
            <a:pPr marL="0" indent="0">
              <a:buNone/>
            </a:pPr>
            <a:r>
              <a:rPr lang="en-US" sz="1800" dirty="0" smtClean="0">
                <a:latin typeface="Times New Roman" pitchFamily="18" charset="0"/>
                <a:cs typeface="Times New Roman" pitchFamily="18" charset="0"/>
              </a:rPr>
              <a:t>Blogs </a:t>
            </a:r>
            <a:r>
              <a:rPr lang="en-US" sz="1800" dirty="0">
                <a:latin typeface="Times New Roman" pitchFamily="18" charset="0"/>
                <a:cs typeface="Times New Roman" pitchFamily="18" charset="0"/>
              </a:rPr>
              <a:t>(</a:t>
            </a:r>
            <a:r>
              <a:rPr lang="en-US" sz="1800" dirty="0" smtClean="0">
                <a:latin typeface="Times New Roman" pitchFamily="18" charset="0"/>
                <a:cs typeface="Times New Roman" pitchFamily="18" charset="0"/>
              </a:rPr>
              <a:t>blogger.com, wordpress.com, educational </a:t>
            </a:r>
            <a:r>
              <a:rPr lang="en-US" sz="1800" dirty="0">
                <a:latin typeface="Times New Roman" pitchFamily="18" charset="0"/>
                <a:cs typeface="Times New Roman" pitchFamily="18" charset="0"/>
              </a:rPr>
              <a:t>applications of Google - sites.google.com) and </a:t>
            </a:r>
            <a:r>
              <a:rPr lang="en-US" sz="1800" dirty="0" smtClean="0">
                <a:latin typeface="Times New Roman" pitchFamily="18" charset="0"/>
                <a:cs typeface="Times New Roman" pitchFamily="18" charset="0"/>
              </a:rPr>
              <a:t>Wikis </a:t>
            </a:r>
            <a:r>
              <a:rPr lang="en-US" sz="1800" dirty="0">
                <a:latin typeface="Times New Roman" pitchFamily="18" charset="0"/>
                <a:cs typeface="Times New Roman" pitchFamily="18" charset="0"/>
              </a:rPr>
              <a:t>(</a:t>
            </a:r>
            <a:r>
              <a:rPr lang="en-US" sz="1800" dirty="0" smtClean="0">
                <a:latin typeface="Times New Roman" pitchFamily="18" charset="0"/>
                <a:cs typeface="Times New Roman" pitchFamily="18" charset="0"/>
                <a:hlinkClick r:id="rId2"/>
              </a:rPr>
              <a:t>www.wikispaces.com</a:t>
            </a:r>
            <a:r>
              <a:rPr lang="en-US" sz="1800" dirty="0" smtClean="0">
                <a:latin typeface="Times New Roman" pitchFamily="18" charset="0"/>
                <a:cs typeface="Times New Roman" pitchFamily="18" charset="0"/>
              </a:rPr>
              <a:t>) make </a:t>
            </a:r>
            <a:r>
              <a:rPr lang="en-US" sz="1800" dirty="0">
                <a:latin typeface="Times New Roman" pitchFamily="18" charset="0"/>
                <a:cs typeface="Times New Roman" pitchFamily="18" charset="0"/>
              </a:rPr>
              <a:t>learners active </a:t>
            </a:r>
            <a:r>
              <a:rPr lang="en-US" sz="1800" dirty="0" smtClean="0">
                <a:latin typeface="Times New Roman" pitchFamily="18" charset="0"/>
                <a:cs typeface="Times New Roman" pitchFamily="18" charset="0"/>
              </a:rPr>
              <a:t>in </a:t>
            </a:r>
            <a:r>
              <a:rPr lang="en-US" sz="1800" dirty="0">
                <a:latin typeface="Times New Roman" pitchFamily="18" charset="0"/>
                <a:cs typeface="Times New Roman" pitchFamily="18" charset="0"/>
              </a:rPr>
              <a:t>the formation of their own knowledge , awakening in them the ability to </a:t>
            </a:r>
            <a:r>
              <a:rPr lang="en-US" sz="1800" dirty="0" smtClean="0">
                <a:latin typeface="Times New Roman" pitchFamily="18" charset="0"/>
                <a:cs typeface="Times New Roman" pitchFamily="18" charset="0"/>
              </a:rPr>
              <a:t>select </a:t>
            </a:r>
            <a:r>
              <a:rPr lang="en-US" sz="1800" dirty="0">
                <a:latin typeface="Times New Roman" pitchFamily="18" charset="0"/>
                <a:cs typeface="Times New Roman" pitchFamily="18" charset="0"/>
              </a:rPr>
              <a:t>information online, favoring immersion in the learning process </a:t>
            </a:r>
            <a:r>
              <a:rPr lang="en-US" sz="1800" dirty="0" smtClean="0">
                <a:latin typeface="Times New Roman" pitchFamily="18" charset="0"/>
                <a:cs typeface="Times New Roman" pitchFamily="18" charset="0"/>
              </a:rPr>
              <a:t>. They stimulate </a:t>
            </a:r>
            <a:r>
              <a:rPr lang="en-US" sz="1800" dirty="0">
                <a:latin typeface="Times New Roman" pitchFamily="18" charset="0"/>
                <a:cs typeface="Times New Roman" pitchFamily="18" charset="0"/>
              </a:rPr>
              <a:t>cognitive </a:t>
            </a:r>
            <a:r>
              <a:rPr lang="en-US" sz="1800" dirty="0" smtClean="0">
                <a:latin typeface="Times New Roman" pitchFamily="18" charset="0"/>
                <a:cs typeface="Times New Roman" pitchFamily="18" charset="0"/>
              </a:rPr>
              <a:t>processes improving learner’s autonomy</a:t>
            </a:r>
            <a:r>
              <a:rPr lang="en-US" sz="1800" dirty="0">
                <a:latin typeface="Times New Roman" pitchFamily="18" charset="0"/>
                <a:cs typeface="Times New Roman" pitchFamily="18" charset="0"/>
              </a:rPr>
              <a:t>, and </a:t>
            </a:r>
            <a:r>
              <a:rPr lang="en-US" sz="1800" dirty="0" smtClean="0">
                <a:latin typeface="Times New Roman" pitchFamily="18" charset="0"/>
                <a:cs typeface="Times New Roman" pitchFamily="18" charset="0"/>
              </a:rPr>
              <a:t>contributing </a:t>
            </a:r>
            <a:r>
              <a:rPr lang="en-US" sz="1800" dirty="0">
                <a:latin typeface="Times New Roman" pitchFamily="18" charset="0"/>
                <a:cs typeface="Times New Roman" pitchFamily="18" charset="0"/>
              </a:rPr>
              <a:t>to the </a:t>
            </a:r>
            <a:r>
              <a:rPr lang="en-US" sz="1800" dirty="0" smtClean="0">
                <a:latin typeface="Times New Roman" pitchFamily="18" charset="0"/>
                <a:cs typeface="Times New Roman" pitchFamily="18" charset="0"/>
              </a:rPr>
              <a:t>CLIL’s aim: the </a:t>
            </a:r>
            <a:r>
              <a:rPr lang="en-US" sz="1800" dirty="0">
                <a:latin typeface="Times New Roman" pitchFamily="18" charset="0"/>
                <a:cs typeface="Times New Roman" pitchFamily="18" charset="0"/>
              </a:rPr>
              <a:t>transition from </a:t>
            </a:r>
            <a:r>
              <a:rPr lang="en-US" sz="1800" dirty="0" smtClean="0">
                <a:latin typeface="Times New Roman" pitchFamily="18" charset="0"/>
                <a:cs typeface="Times New Roman" pitchFamily="18" charset="0"/>
              </a:rPr>
              <a:t>BICS  </a:t>
            </a:r>
            <a:r>
              <a:rPr lang="en-US" sz="1800" dirty="0">
                <a:latin typeface="Times New Roman" pitchFamily="18" charset="0"/>
                <a:cs typeface="Times New Roman" pitchFamily="18" charset="0"/>
              </a:rPr>
              <a:t>to CALP </a:t>
            </a:r>
            <a:r>
              <a:rPr lang="en-US" sz="1800" dirty="0" smtClean="0">
                <a:latin typeface="Times New Roman" pitchFamily="18" charset="0"/>
                <a:cs typeface="Times New Roman" pitchFamily="18" charset="0"/>
              </a:rPr>
              <a:t>. The </a:t>
            </a:r>
            <a:r>
              <a:rPr lang="en-US" sz="1800" dirty="0">
                <a:latin typeface="Times New Roman" pitchFamily="18" charset="0"/>
                <a:cs typeface="Times New Roman" pitchFamily="18" charset="0"/>
              </a:rPr>
              <a:t>cooperative dimension helps to </a:t>
            </a:r>
            <a:r>
              <a:rPr lang="en-US" sz="1800" dirty="0" smtClean="0">
                <a:latin typeface="Times New Roman" pitchFamily="18" charset="0"/>
                <a:cs typeface="Times New Roman" pitchFamily="18" charset="0"/>
              </a:rPr>
              <a:t>assign to </a:t>
            </a:r>
            <a:r>
              <a:rPr lang="en-US" sz="1800" dirty="0">
                <a:latin typeface="Times New Roman" pitchFamily="18" charset="0"/>
                <a:cs typeface="Times New Roman" pitchFamily="18" charset="0"/>
              </a:rPr>
              <a:t>the </a:t>
            </a:r>
            <a:r>
              <a:rPr lang="en-US" sz="1800" dirty="0" smtClean="0">
                <a:latin typeface="Times New Roman" pitchFamily="18" charset="0"/>
                <a:cs typeface="Times New Roman" pitchFamily="18" charset="0"/>
              </a:rPr>
              <a:t>teacher the role of marginal coordinator </a:t>
            </a:r>
            <a:r>
              <a:rPr lang="en-US" sz="1800" dirty="0">
                <a:latin typeface="Times New Roman" pitchFamily="18" charset="0"/>
                <a:cs typeface="Times New Roman" pitchFamily="18" charset="0"/>
              </a:rPr>
              <a:t>and facilitator as recommended by the </a:t>
            </a:r>
            <a:r>
              <a:rPr lang="en-US" sz="1800" dirty="0" smtClean="0">
                <a:latin typeface="Times New Roman" pitchFamily="18" charset="0"/>
                <a:cs typeface="Times New Roman" pitchFamily="18" charset="0"/>
              </a:rPr>
              <a:t>CLIL theories.</a:t>
            </a:r>
          </a:p>
          <a:p>
            <a:pPr marL="0" indent="0">
              <a:buNone/>
            </a:pPr>
            <a:endParaRPr lang="it-IT" sz="18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6169" y="3717032"/>
            <a:ext cx="4176464"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3717032"/>
            <a:ext cx="3312368"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3214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20689"/>
            <a:ext cx="6965245" cy="576064"/>
          </a:xfrm>
        </p:spPr>
        <p:style>
          <a:lnRef idx="0">
            <a:scrgbClr r="0" g="0" b="0"/>
          </a:lnRef>
          <a:fillRef idx="1001">
            <a:schemeClr val="lt2"/>
          </a:fillRef>
          <a:effectRef idx="0">
            <a:scrgbClr r="0" g="0" b="0"/>
          </a:effectRef>
          <a:fontRef idx="major"/>
        </p:style>
        <p:txBody>
          <a:bodyPr>
            <a:normAutofit/>
          </a:bodyPr>
          <a:lstStyle/>
          <a:p>
            <a:r>
              <a:rPr lang="it-IT" sz="2000" b="1" dirty="0" smtClean="0"/>
              <a:t>CLIL AND SOCIAL NETWORKING </a:t>
            </a:r>
            <a:endParaRPr lang="it-IT" sz="2000" b="1" dirty="0"/>
          </a:p>
        </p:txBody>
      </p:sp>
      <p:sp>
        <p:nvSpPr>
          <p:cNvPr id="3" name="Segnaposto contenuto 2"/>
          <p:cNvSpPr>
            <a:spLocks noGrp="1"/>
          </p:cNvSpPr>
          <p:nvPr>
            <p:ph idx="1"/>
          </p:nvPr>
        </p:nvSpPr>
        <p:spPr>
          <a:xfrm>
            <a:off x="755576" y="1124744"/>
            <a:ext cx="7704856" cy="5177011"/>
          </a:xfrm>
        </p:spPr>
        <p:txBody>
          <a:bodyPr>
            <a:normAutofit/>
          </a:bodyPr>
          <a:lstStyle/>
          <a:p>
            <a:pPr marL="0" indent="0">
              <a:buNone/>
            </a:pPr>
            <a:r>
              <a:rPr lang="en-US" sz="1600" dirty="0">
                <a:latin typeface="Times New Roman" pitchFamily="18" charset="0"/>
                <a:cs typeface="Times New Roman" pitchFamily="18" charset="0"/>
              </a:rPr>
              <a:t>Social networking websites usually lay </a:t>
            </a:r>
            <a:r>
              <a:rPr lang="en-US" sz="1600" dirty="0" smtClean="0">
                <a:latin typeface="Times New Roman" pitchFamily="18" charset="0"/>
                <a:cs typeface="Times New Roman" pitchFamily="18" charset="0"/>
              </a:rPr>
              <a:t>down detailed </a:t>
            </a:r>
            <a:r>
              <a:rPr lang="en-US" sz="1600" dirty="0">
                <a:latin typeface="Times New Roman" pitchFamily="18" charset="0"/>
                <a:cs typeface="Times New Roman" pitchFamily="18" charset="0"/>
              </a:rPr>
              <a:t>rules for their users that also affect the choices of language. Twitter, particularly, limits </a:t>
            </a:r>
            <a:r>
              <a:rPr lang="en-US" sz="1600" dirty="0" smtClean="0">
                <a:latin typeface="Times New Roman" pitchFamily="18" charset="0"/>
                <a:cs typeface="Times New Roman" pitchFamily="18" charset="0"/>
              </a:rPr>
              <a:t>tweet length </a:t>
            </a:r>
            <a:r>
              <a:rPr lang="en-US" sz="1600" dirty="0">
                <a:latin typeface="Times New Roman" pitchFamily="18" charset="0"/>
                <a:cs typeface="Times New Roman" pitchFamily="18" charset="0"/>
              </a:rPr>
              <a:t>to 140 characters so that users tend to adopt abbreviations, clippings, contractions, </a:t>
            </a:r>
            <a:r>
              <a:rPr lang="en-US" sz="1600" dirty="0" smtClean="0">
                <a:latin typeface="Times New Roman" pitchFamily="18" charset="0"/>
                <a:cs typeface="Times New Roman" pitchFamily="18" charset="0"/>
              </a:rPr>
              <a:t>blends, symbols </a:t>
            </a:r>
            <a:r>
              <a:rPr lang="en-US" sz="1600" dirty="0">
                <a:latin typeface="Times New Roman" pitchFamily="18" charset="0"/>
                <a:cs typeface="Times New Roman" pitchFamily="18" charset="0"/>
              </a:rPr>
              <a:t>and to omit spaces between </a:t>
            </a:r>
            <a:r>
              <a:rPr lang="en-US" sz="1600" dirty="0" smtClean="0">
                <a:latin typeface="Times New Roman" pitchFamily="18" charset="0"/>
                <a:cs typeface="Times New Roman" pitchFamily="18" charset="0"/>
              </a:rPr>
              <a:t>words</a:t>
            </a:r>
            <a:r>
              <a:rPr lang="en-US" sz="1600" dirty="0">
                <a:latin typeface="Times New Roman" pitchFamily="18" charset="0"/>
                <a:cs typeface="Times New Roman" pitchFamily="18" charset="0"/>
              </a:rPr>
              <a:t>. </a:t>
            </a:r>
            <a:r>
              <a:rPr lang="en-US" sz="1600" dirty="0">
                <a:latin typeface="Times New Roman" pitchFamily="18" charset="0"/>
                <a:cs typeface="Times New Roman" pitchFamily="18" charset="0"/>
                <a:hlinkClick r:id="rId2"/>
              </a:rPr>
              <a:t>http://historicaltweets.com</a:t>
            </a:r>
            <a:r>
              <a:rPr lang="en-US" sz="1600" dirty="0" smtClean="0">
                <a:latin typeface="Times New Roman" pitchFamily="18" charset="0"/>
                <a:cs typeface="Times New Roman" pitchFamily="18" charset="0"/>
                <a:hlinkClick r:id="rId2"/>
              </a:rPr>
              <a:t>/</a:t>
            </a:r>
            <a:r>
              <a:rPr lang="en-US" sz="1600" dirty="0" smtClean="0">
                <a:latin typeface="Times New Roman" pitchFamily="18" charset="0"/>
                <a:cs typeface="Times New Roman" pitchFamily="18" charset="0"/>
              </a:rPr>
              <a:t> </a:t>
            </a:r>
            <a:endParaRPr lang="it-IT" sz="160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077072"/>
            <a:ext cx="4032448" cy="2224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4077072"/>
            <a:ext cx="3600400" cy="2251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2132856"/>
            <a:ext cx="367240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39634" y="2132856"/>
            <a:ext cx="3600400"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63632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908720"/>
            <a:ext cx="7143750"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11006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764704"/>
            <a:ext cx="7143750" cy="5400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8819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780" y="836712"/>
            <a:ext cx="7416824"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39273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836712"/>
            <a:ext cx="7632848" cy="5483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02259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817583"/>
            <a:ext cx="6965245" cy="523185"/>
          </a:xfrm>
        </p:spPr>
        <p:txBody>
          <a:bodyPr>
            <a:normAutofit fontScale="90000"/>
          </a:bodyPr>
          <a:lstStyle/>
          <a:p>
            <a:r>
              <a:rPr lang="it-IT" dirty="0" err="1" smtClean="0"/>
              <a:t>Example</a:t>
            </a:r>
            <a:r>
              <a:rPr lang="it-IT" dirty="0" smtClean="0"/>
              <a:t> of </a:t>
            </a:r>
            <a:r>
              <a:rPr lang="it-IT" dirty="0" err="1" smtClean="0"/>
              <a:t>fakebook</a:t>
            </a:r>
            <a:r>
              <a:rPr lang="it-IT" dirty="0" smtClean="0"/>
              <a:t> </a:t>
            </a:r>
            <a:r>
              <a:rPr lang="it-IT" dirty="0" err="1" smtClean="0"/>
              <a:t>exercise</a:t>
            </a:r>
            <a:endParaRPr lang="it-IT" dirty="0"/>
          </a:p>
        </p:txBody>
      </p:sp>
      <p:sp>
        <p:nvSpPr>
          <p:cNvPr id="3" name="Segnaposto contenuto 2"/>
          <p:cNvSpPr>
            <a:spLocks noGrp="1"/>
          </p:cNvSpPr>
          <p:nvPr>
            <p:ph idx="1"/>
          </p:nvPr>
        </p:nvSpPr>
        <p:spPr>
          <a:xfrm>
            <a:off x="827584" y="1340768"/>
            <a:ext cx="7632848" cy="4937348"/>
          </a:xfrm>
        </p:spPr>
        <p:txBody>
          <a:bodyPr>
            <a:normAutofit/>
          </a:bodyPr>
          <a:lstStyle/>
          <a:p>
            <a:pPr marL="0" indent="0">
              <a:buNone/>
            </a:pPr>
            <a:r>
              <a:rPr lang="en-US" sz="1600" dirty="0" smtClean="0">
                <a:latin typeface="Times New Roman" pitchFamily="18" charset="0"/>
                <a:cs typeface="Times New Roman" pitchFamily="18" charset="0"/>
              </a:rPr>
              <a:t>Directions to give to the students:</a:t>
            </a:r>
            <a:endParaRPr lang="en-US"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rPr>
              <a:t>1. Choose the event or person/character you would like to use on your </a:t>
            </a:r>
            <a:r>
              <a:rPr lang="en-US" sz="1600" dirty="0" err="1" smtClean="0">
                <a:latin typeface="Times New Roman" pitchFamily="18" charset="0"/>
                <a:cs typeface="Times New Roman" pitchFamily="18" charset="0"/>
              </a:rPr>
              <a:t>fakebook</a:t>
            </a:r>
            <a:r>
              <a:rPr lang="en-US" sz="1600" dirty="0" smtClean="0">
                <a:latin typeface="Times New Roman" pitchFamily="18" charset="0"/>
                <a:cs typeface="Times New Roman" pitchFamily="18" charset="0"/>
              </a:rPr>
              <a:t> </a:t>
            </a:r>
            <a:r>
              <a:rPr lang="en-US" sz="1600" dirty="0">
                <a:latin typeface="Times New Roman" pitchFamily="18" charset="0"/>
                <a:cs typeface="Times New Roman" pitchFamily="18" charset="0"/>
              </a:rPr>
              <a:t>page. (philosopher, political scientist, artist painter architect)</a:t>
            </a:r>
          </a:p>
          <a:p>
            <a:pPr marL="0" indent="0">
              <a:buNone/>
            </a:pPr>
            <a:r>
              <a:rPr lang="en-US" sz="1600" dirty="0">
                <a:latin typeface="Times New Roman" pitchFamily="18" charset="0"/>
                <a:cs typeface="Times New Roman" pitchFamily="18" charset="0"/>
              </a:rPr>
              <a:t>2. Use the Internet to research facts that can be included on the page. For example: date of birth, city/state they reside in, friends, etc.</a:t>
            </a:r>
          </a:p>
          <a:p>
            <a:pPr marL="0" indent="0">
              <a:buNone/>
            </a:pPr>
            <a:r>
              <a:rPr lang="en-US" sz="1600" dirty="0">
                <a:latin typeface="Times New Roman" pitchFamily="18" charset="0"/>
                <a:cs typeface="Times New Roman" pitchFamily="18" charset="0"/>
              </a:rPr>
              <a:t>3. Locate photos/images using the Internet that could be included on your </a:t>
            </a:r>
            <a:r>
              <a:rPr lang="en-US" sz="1600" dirty="0" err="1" smtClean="0">
                <a:latin typeface="Times New Roman" pitchFamily="18" charset="0"/>
                <a:cs typeface="Times New Roman" pitchFamily="18" charset="0"/>
              </a:rPr>
              <a:t>fakebook</a:t>
            </a:r>
            <a:r>
              <a:rPr lang="en-US" sz="1600" dirty="0" smtClean="0">
                <a:latin typeface="Times New Roman" pitchFamily="18" charset="0"/>
                <a:cs typeface="Times New Roman" pitchFamily="18" charset="0"/>
              </a:rPr>
              <a:t> </a:t>
            </a:r>
            <a:r>
              <a:rPr lang="en-US" sz="1600" dirty="0">
                <a:latin typeface="Times New Roman" pitchFamily="18" charset="0"/>
                <a:cs typeface="Times New Roman" pitchFamily="18" charset="0"/>
              </a:rPr>
              <a:t>page. Save the photos to your home folder</a:t>
            </a:r>
            <a:r>
              <a:rPr lang="en-US" sz="1600" dirty="0" smtClean="0">
                <a:latin typeface="Times New Roman" pitchFamily="18" charset="0"/>
                <a:cs typeface="Times New Roman" pitchFamily="18" charset="0"/>
              </a:rPr>
              <a:t>. Be creative!</a:t>
            </a:r>
            <a:endParaRPr lang="en-US"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rPr>
              <a:t>4. Now, you are ready to use the templates to design your </a:t>
            </a:r>
            <a:r>
              <a:rPr lang="en-US" sz="1600" dirty="0" err="1" smtClean="0">
                <a:latin typeface="Times New Roman" pitchFamily="18" charset="0"/>
                <a:cs typeface="Times New Roman" pitchFamily="18" charset="0"/>
              </a:rPr>
              <a:t>fakebook</a:t>
            </a:r>
            <a:r>
              <a:rPr lang="en-US" sz="1600" dirty="0" smtClean="0">
                <a:latin typeface="Times New Roman" pitchFamily="18" charset="0"/>
                <a:cs typeface="Times New Roman" pitchFamily="18" charset="0"/>
              </a:rPr>
              <a:t> page.</a:t>
            </a:r>
            <a:endParaRPr lang="it-IT" sz="1600"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573016"/>
            <a:ext cx="4320480" cy="270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01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763688" y="692696"/>
            <a:ext cx="5976664" cy="648072"/>
          </a:xfrm>
        </p:spPr>
        <p:style>
          <a:lnRef idx="1">
            <a:schemeClr val="accent3"/>
          </a:lnRef>
          <a:fillRef idx="2">
            <a:schemeClr val="accent3"/>
          </a:fillRef>
          <a:effectRef idx="1">
            <a:schemeClr val="accent3"/>
          </a:effectRef>
          <a:fontRef idx="minor">
            <a:schemeClr val="dk1"/>
          </a:fontRef>
        </p:style>
        <p:txBody>
          <a:bodyPr>
            <a:normAutofit fontScale="90000"/>
          </a:bodyPr>
          <a:lstStyle/>
          <a:p>
            <a:r>
              <a:rPr lang="en-US" sz="2000" b="1" dirty="0"/>
              <a:t>TALKING </a:t>
            </a:r>
            <a:r>
              <a:rPr lang="en-US" sz="2000" b="1" dirty="0" smtClean="0"/>
              <a:t>IMAGES</a:t>
            </a:r>
            <a:br>
              <a:rPr lang="en-US" sz="2000" b="1" dirty="0" smtClean="0"/>
            </a:br>
            <a:r>
              <a:rPr lang="en-US" sz="2000" b="1" dirty="0" smtClean="0"/>
              <a:t> </a:t>
            </a:r>
            <a:r>
              <a:rPr lang="en-US" sz="2000" b="1" dirty="0"/>
              <a:t>an interesting tool for engaging students in CLIL </a:t>
            </a:r>
            <a:endParaRPr lang="it-IT" sz="2000" b="1" dirty="0"/>
          </a:p>
        </p:txBody>
      </p:sp>
      <p:sp>
        <p:nvSpPr>
          <p:cNvPr id="3" name="Segnaposto contenuto 2"/>
          <p:cNvSpPr>
            <a:spLocks noGrp="1"/>
          </p:cNvSpPr>
          <p:nvPr>
            <p:ph idx="1"/>
          </p:nvPr>
        </p:nvSpPr>
        <p:spPr>
          <a:xfrm>
            <a:off x="755576" y="1340768"/>
            <a:ext cx="7560840" cy="4824536"/>
          </a:xfrm>
        </p:spPr>
        <p:txBody>
          <a:bodyPr>
            <a:normAutofit/>
          </a:bodyPr>
          <a:lstStyle/>
          <a:p>
            <a:pPr marL="0" indent="0">
              <a:buNone/>
            </a:pPr>
            <a:r>
              <a:rPr lang="en-US" sz="1500" b="1" dirty="0">
                <a:latin typeface="Times New Roman" pitchFamily="18" charset="0"/>
                <a:cs typeface="Times New Roman" pitchFamily="18" charset="0"/>
              </a:rPr>
              <a:t>https://www.thinglink.com</a:t>
            </a:r>
          </a:p>
          <a:p>
            <a:pPr marL="0" indent="0">
              <a:buNone/>
            </a:pPr>
            <a:r>
              <a:rPr lang="en-US" sz="1500" b="1" u="sng" dirty="0" smtClean="0">
                <a:latin typeface="Times New Roman" pitchFamily="18" charset="0"/>
                <a:cs typeface="Times New Roman" pitchFamily="18" charset="0"/>
              </a:rPr>
              <a:t>THINGLINK</a:t>
            </a:r>
            <a:r>
              <a:rPr lang="en-US" sz="1500" dirty="0" smtClean="0">
                <a:latin typeface="Times New Roman" pitchFamily="18" charset="0"/>
                <a:cs typeface="Times New Roman" pitchFamily="18" charset="0"/>
              </a:rPr>
              <a:t> is a free </a:t>
            </a:r>
            <a:r>
              <a:rPr lang="en-US" sz="1500" dirty="0">
                <a:latin typeface="Times New Roman" pitchFamily="18" charset="0"/>
                <a:cs typeface="Times New Roman" pitchFamily="18" charset="0"/>
              </a:rPr>
              <a:t>online application that allows you to store images and above all to turn them into interactive images. Your images can be connected through internal links to textual content, music, videos or texts. Users can create hot spots on specific parts of an image by inserting some links to these resources, adding </a:t>
            </a:r>
            <a:r>
              <a:rPr lang="en-US" sz="1500" dirty="0" smtClean="0">
                <a:latin typeface="Times New Roman" pitchFamily="18" charset="0"/>
                <a:cs typeface="Times New Roman" pitchFamily="18" charset="0"/>
              </a:rPr>
              <a:t> </a:t>
            </a:r>
            <a:r>
              <a:rPr lang="en-US" sz="1500" dirty="0">
                <a:latin typeface="Times New Roman" pitchFamily="18" charset="0"/>
                <a:cs typeface="Times New Roman" pitchFamily="18" charset="0"/>
              </a:rPr>
              <a:t>brief descriptions. The created images can be published in any website using the embed code, shared by the major social networks or email.</a:t>
            </a:r>
          </a:p>
          <a:p>
            <a:pPr marL="0" indent="0">
              <a:buNone/>
            </a:pPr>
            <a:r>
              <a:rPr lang="en-US" sz="1500" dirty="0" smtClean="0">
                <a:latin typeface="Times New Roman" pitchFamily="18" charset="0"/>
                <a:cs typeface="Times New Roman" pitchFamily="18" charset="0"/>
              </a:rPr>
              <a:t>Why do not </a:t>
            </a:r>
            <a:r>
              <a:rPr lang="en-US" sz="1500" dirty="0">
                <a:latin typeface="Times New Roman" pitchFamily="18" charset="0"/>
                <a:cs typeface="Times New Roman" pitchFamily="18" charset="0"/>
              </a:rPr>
              <a:t>invite students to create </a:t>
            </a:r>
            <a:r>
              <a:rPr lang="en-US" sz="1500" dirty="0" smtClean="0">
                <a:latin typeface="Times New Roman" pitchFamily="18" charset="0"/>
                <a:cs typeface="Times New Roman" pitchFamily="18" charset="0"/>
              </a:rPr>
              <a:t>talking images on their </a:t>
            </a:r>
            <a:r>
              <a:rPr lang="en-US" sz="1500" dirty="0">
                <a:latin typeface="Times New Roman" pitchFamily="18" charset="0"/>
                <a:cs typeface="Times New Roman" pitchFamily="18" charset="0"/>
              </a:rPr>
              <a:t>own? Perhaps as a final </a:t>
            </a:r>
            <a:r>
              <a:rPr lang="en-US" sz="1500" dirty="0" smtClean="0">
                <a:latin typeface="Times New Roman" pitchFamily="18" charset="0"/>
                <a:cs typeface="Times New Roman" pitchFamily="18" charset="0"/>
              </a:rPr>
              <a:t>outcome of a CLIL unit, </a:t>
            </a:r>
            <a:r>
              <a:rPr lang="en-US" sz="1500" dirty="0">
                <a:latin typeface="Times New Roman" pitchFamily="18" charset="0"/>
                <a:cs typeface="Times New Roman" pitchFamily="18" charset="0"/>
              </a:rPr>
              <a:t>to summarize the concepts learned, </a:t>
            </a:r>
            <a:r>
              <a:rPr lang="en-US" sz="1500" dirty="0" smtClean="0">
                <a:latin typeface="Times New Roman" pitchFamily="18" charset="0"/>
                <a:cs typeface="Times New Roman" pitchFamily="18" charset="0"/>
              </a:rPr>
              <a:t>to improve </a:t>
            </a:r>
            <a:r>
              <a:rPr lang="en-US" sz="1500" dirty="0">
                <a:latin typeface="Times New Roman" pitchFamily="18" charset="0"/>
                <a:cs typeface="Times New Roman" pitchFamily="18" charset="0"/>
              </a:rPr>
              <a:t>the use of correct terminology .... Or </a:t>
            </a:r>
            <a:r>
              <a:rPr lang="en-US" sz="1500" dirty="0" smtClean="0">
                <a:latin typeface="Times New Roman" pitchFamily="18" charset="0"/>
                <a:cs typeface="Times New Roman" pitchFamily="18" charset="0"/>
              </a:rPr>
              <a:t>also to create easy speaking glossaries. Or mind maps </a:t>
            </a:r>
            <a:r>
              <a:rPr lang="en-US" sz="1500" dirty="0">
                <a:latin typeface="Times New Roman" pitchFamily="18" charset="0"/>
                <a:cs typeface="Times New Roman" pitchFamily="18" charset="0"/>
              </a:rPr>
              <a:t>.... </a:t>
            </a:r>
            <a:r>
              <a:rPr lang="en-US" sz="1500" dirty="0" smtClean="0">
                <a:latin typeface="Times New Roman" pitchFamily="18" charset="0"/>
                <a:cs typeface="Times New Roman" pitchFamily="18" charset="0"/>
              </a:rPr>
              <a:t>Just </a:t>
            </a:r>
            <a:r>
              <a:rPr lang="en-US" sz="1500" dirty="0">
                <a:latin typeface="Times New Roman" pitchFamily="18" charset="0"/>
                <a:cs typeface="Times New Roman" pitchFamily="18" charset="0"/>
              </a:rPr>
              <a:t>have fun, let </a:t>
            </a:r>
            <a:r>
              <a:rPr lang="en-US" sz="1500" dirty="0" smtClean="0">
                <a:latin typeface="Times New Roman" pitchFamily="18" charset="0"/>
                <a:cs typeface="Times New Roman" pitchFamily="18" charset="0"/>
              </a:rPr>
              <a:t>ideas run...</a:t>
            </a:r>
            <a:endParaRPr lang="en-US" sz="1500" dirty="0">
              <a:latin typeface="Times New Roman" pitchFamily="18" charset="0"/>
              <a:cs typeface="Times New Roman" pitchFamily="18" charset="0"/>
            </a:endParaRPr>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645024"/>
            <a:ext cx="4104456" cy="2613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645024"/>
            <a:ext cx="3528392" cy="2613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93534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92696"/>
            <a:ext cx="6965245" cy="576065"/>
          </a:xfrm>
        </p:spPr>
        <p:style>
          <a:lnRef idx="0">
            <a:schemeClr val="accent2"/>
          </a:lnRef>
          <a:fillRef idx="3">
            <a:schemeClr val="accent2"/>
          </a:fillRef>
          <a:effectRef idx="3">
            <a:schemeClr val="accent2"/>
          </a:effectRef>
          <a:fontRef idx="minor">
            <a:schemeClr val="lt1"/>
          </a:fontRef>
        </p:style>
        <p:txBody>
          <a:bodyPr>
            <a:normAutofit fontScale="90000"/>
          </a:bodyPr>
          <a:lstStyle/>
          <a:p>
            <a:r>
              <a:rPr lang="it-IT" dirty="0" smtClean="0"/>
              <a:t>GLOGSTER </a:t>
            </a:r>
            <a:endParaRPr lang="it-IT" dirty="0"/>
          </a:p>
        </p:txBody>
      </p:sp>
      <p:sp>
        <p:nvSpPr>
          <p:cNvPr id="3" name="Segnaposto contenuto 2"/>
          <p:cNvSpPr>
            <a:spLocks noGrp="1"/>
          </p:cNvSpPr>
          <p:nvPr>
            <p:ph idx="1"/>
          </p:nvPr>
        </p:nvSpPr>
        <p:spPr>
          <a:xfrm>
            <a:off x="755576" y="1268760"/>
            <a:ext cx="7632848" cy="5034136"/>
          </a:xfrm>
        </p:spPr>
        <p:txBody>
          <a:bodyPr>
            <a:normAutofit/>
          </a:bodyPr>
          <a:lstStyle/>
          <a:p>
            <a:pPr marL="0" indent="0">
              <a:buNone/>
            </a:pPr>
            <a:r>
              <a:rPr lang="en-US" sz="1800" dirty="0">
                <a:latin typeface="Times New Roman" pitchFamily="18" charset="0"/>
                <a:cs typeface="Times New Roman" pitchFamily="18" charset="0"/>
              </a:rPr>
              <a:t>During this term  </a:t>
            </a:r>
            <a:r>
              <a:rPr lang="en-US" sz="1800" dirty="0" smtClean="0">
                <a:latin typeface="Times New Roman" pitchFamily="18" charset="0"/>
                <a:cs typeface="Times New Roman" pitchFamily="18" charset="0"/>
              </a:rPr>
              <a:t>my students have </a:t>
            </a:r>
            <a:r>
              <a:rPr lang="en-US" sz="1800" dirty="0">
                <a:latin typeface="Times New Roman" pitchFamily="18" charset="0"/>
                <a:cs typeface="Times New Roman" pitchFamily="18" charset="0"/>
              </a:rPr>
              <a:t>been studying and </a:t>
            </a:r>
            <a:r>
              <a:rPr lang="en-US" sz="1800" dirty="0" err="1">
                <a:latin typeface="Times New Roman" pitchFamily="18" charset="0"/>
                <a:cs typeface="Times New Roman" pitchFamily="18" charset="0"/>
              </a:rPr>
              <a:t>practising</a:t>
            </a:r>
            <a:r>
              <a:rPr lang="en-US" sz="1800" dirty="0">
                <a:latin typeface="Times New Roman" pitchFamily="18" charset="0"/>
                <a:cs typeface="Times New Roman" pitchFamily="18" charset="0"/>
              </a:rPr>
              <a:t> descriptions and lexicon related to </a:t>
            </a:r>
            <a:r>
              <a:rPr lang="en-US" sz="1800" dirty="0" smtClean="0">
                <a:latin typeface="Times New Roman" pitchFamily="18" charset="0"/>
                <a:cs typeface="Times New Roman" pitchFamily="18" charset="0"/>
              </a:rPr>
              <a:t>FOOD SECURITY . Recent project </a:t>
            </a:r>
            <a:r>
              <a:rPr lang="en-US" sz="1800" dirty="0">
                <a:latin typeface="Times New Roman" pitchFamily="18" charset="0"/>
                <a:cs typeface="Times New Roman" pitchFamily="18" charset="0"/>
              </a:rPr>
              <a:t>this </a:t>
            </a:r>
            <a:r>
              <a:rPr lang="en-US" sz="1800" dirty="0" smtClean="0">
                <a:latin typeface="Times New Roman" pitchFamily="18" charset="0"/>
                <a:cs typeface="Times New Roman" pitchFamily="18" charset="0"/>
              </a:rPr>
              <a:t>has consisted </a:t>
            </a:r>
            <a:r>
              <a:rPr lang="en-US" sz="1800" dirty="0">
                <a:latin typeface="Times New Roman" pitchFamily="18" charset="0"/>
                <a:cs typeface="Times New Roman" pitchFamily="18" charset="0"/>
              </a:rPr>
              <a:t>in designing and creating a presentation (individually) related to </a:t>
            </a:r>
            <a:r>
              <a:rPr lang="en-US" sz="1800" dirty="0" smtClean="0">
                <a:latin typeface="Times New Roman" pitchFamily="18" charset="0"/>
                <a:cs typeface="Times New Roman" pitchFamily="18" charset="0"/>
              </a:rPr>
              <a:t>the topic </a:t>
            </a:r>
            <a:r>
              <a:rPr lang="en-US" sz="1800" dirty="0">
                <a:latin typeface="Times New Roman" pitchFamily="18" charset="0"/>
                <a:cs typeface="Times New Roman" pitchFamily="18" charset="0"/>
              </a:rPr>
              <a:t>by means of GLOGSTER: </a:t>
            </a:r>
            <a:r>
              <a:rPr lang="en-US" sz="1800" dirty="0" err="1">
                <a:latin typeface="Times New Roman" pitchFamily="18" charset="0"/>
                <a:cs typeface="Times New Roman" pitchFamily="18" charset="0"/>
              </a:rPr>
              <a:t>Glogster</a:t>
            </a:r>
            <a:r>
              <a:rPr lang="en-US" sz="1800" dirty="0">
                <a:latin typeface="Times New Roman" pitchFamily="18" charset="0"/>
                <a:cs typeface="Times New Roman" pitchFamily="18" charset="0"/>
              </a:rPr>
              <a:t> is a social network website and the big thing you can do with it is making </a:t>
            </a:r>
            <a:r>
              <a:rPr lang="en-US" sz="1800" dirty="0" err="1">
                <a:latin typeface="Times New Roman" pitchFamily="18" charset="0"/>
                <a:cs typeface="Times New Roman" pitchFamily="18" charset="0"/>
              </a:rPr>
              <a:t>Glogs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Glogs</a:t>
            </a:r>
            <a:r>
              <a:rPr lang="en-US" sz="1800" dirty="0">
                <a:latin typeface="Times New Roman" pitchFamily="18" charset="0"/>
                <a:cs typeface="Times New Roman" pitchFamily="18" charset="0"/>
              </a:rPr>
              <a:t> are basically interactive posters that you can make and share. Using </a:t>
            </a:r>
            <a:r>
              <a:rPr lang="en-US" sz="1800" dirty="0" err="1">
                <a:latin typeface="Times New Roman" pitchFamily="18" charset="0"/>
                <a:cs typeface="Times New Roman" pitchFamily="18" charset="0"/>
              </a:rPr>
              <a:t>Glogster</a:t>
            </a:r>
            <a:r>
              <a:rPr lang="en-US" sz="1800" dirty="0">
                <a:latin typeface="Times New Roman" pitchFamily="18" charset="0"/>
                <a:cs typeface="Times New Roman" pitchFamily="18" charset="0"/>
              </a:rPr>
              <a:t> is very easy when making presentations, </a:t>
            </a:r>
            <a:r>
              <a:rPr lang="en-US" sz="1800" dirty="0" smtClean="0">
                <a:latin typeface="Times New Roman" pitchFamily="18" charset="0"/>
                <a:cs typeface="Times New Roman" pitchFamily="18" charset="0"/>
              </a:rPr>
              <a:t>journals</a:t>
            </a:r>
            <a:r>
              <a:rPr lang="en-US" sz="1800" dirty="0">
                <a:latin typeface="Times New Roman" pitchFamily="18" charset="0"/>
                <a:cs typeface="Times New Roman" pitchFamily="18" charset="0"/>
              </a:rPr>
              <a:t>, and so on visually attractive. </a:t>
            </a:r>
            <a:endParaRPr lang="en-US" sz="1800" dirty="0" smtClean="0">
              <a:latin typeface="Times New Roman" pitchFamily="18" charset="0"/>
              <a:cs typeface="Times New Roman" pitchFamily="18" charset="0"/>
            </a:endParaRPr>
          </a:p>
          <a:p>
            <a:pPr marL="0" indent="0">
              <a:buNone/>
            </a:pPr>
            <a:endParaRPr lang="it-IT" sz="18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6026" y="3501008"/>
            <a:ext cx="5715000" cy="2801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75445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1095023" y="692697"/>
            <a:ext cx="6965245" cy="720079"/>
          </a:xfrm>
        </p:spPr>
        <p:style>
          <a:lnRef idx="1">
            <a:schemeClr val="accent3"/>
          </a:lnRef>
          <a:fillRef idx="2">
            <a:schemeClr val="accent3"/>
          </a:fillRef>
          <a:effectRef idx="1">
            <a:schemeClr val="accent3"/>
          </a:effectRef>
          <a:fontRef idx="minor">
            <a:schemeClr val="dk1"/>
          </a:fontRef>
        </p:style>
        <p:txBody>
          <a:bodyPr>
            <a:normAutofit/>
          </a:bodyPr>
          <a:lstStyle/>
          <a:p>
            <a:r>
              <a:rPr lang="it-IT" sz="2000" b="1" dirty="0" smtClean="0"/>
              <a:t>GUESSING THE LESSON. Word </a:t>
            </a:r>
            <a:r>
              <a:rPr lang="it-IT" sz="2000" b="1" dirty="0" err="1" smtClean="0"/>
              <a:t>clouds</a:t>
            </a:r>
            <a:r>
              <a:rPr lang="it-IT" sz="2000" b="1" dirty="0" smtClean="0"/>
              <a:t> </a:t>
            </a:r>
            <a:r>
              <a:rPr lang="it-IT" sz="2000" b="1" dirty="0" err="1" smtClean="0"/>
              <a:t>creators</a:t>
            </a:r>
            <a:r>
              <a:rPr lang="it-IT" sz="2000" b="1" dirty="0" smtClean="0"/>
              <a:t/>
            </a:r>
            <a:br>
              <a:rPr lang="it-IT" sz="2000" b="1" dirty="0" smtClean="0"/>
            </a:br>
            <a:r>
              <a:rPr lang="it-IT" sz="2000" b="1" dirty="0" smtClean="0"/>
              <a:t>ICE BREAKER TECNIQUE: </a:t>
            </a:r>
            <a:r>
              <a:rPr lang="it-IT" sz="2000" b="1" dirty="0"/>
              <a:t>T</a:t>
            </a:r>
            <a:r>
              <a:rPr lang="it-IT" sz="2000" b="1" dirty="0" smtClean="0"/>
              <a:t>ag </a:t>
            </a:r>
            <a:r>
              <a:rPr lang="it-IT" sz="2000" b="1" dirty="0" err="1" smtClean="0"/>
              <a:t>clouds</a:t>
            </a:r>
            <a:r>
              <a:rPr lang="it-IT" sz="2000" b="1" dirty="0" smtClean="0"/>
              <a:t> brain </a:t>
            </a:r>
            <a:r>
              <a:rPr lang="it-IT" sz="2000" b="1" dirty="0" err="1" smtClean="0"/>
              <a:t>storming</a:t>
            </a:r>
            <a:r>
              <a:rPr lang="it-IT" sz="2000" b="1" dirty="0" smtClean="0"/>
              <a:t> </a:t>
            </a:r>
            <a:r>
              <a:rPr lang="it-IT" sz="2000" b="1" dirty="0" err="1" smtClean="0"/>
              <a:t>activity</a:t>
            </a:r>
            <a:endParaRPr lang="it-IT" sz="2000" b="1" dirty="0"/>
          </a:p>
        </p:txBody>
      </p:sp>
      <p:sp>
        <p:nvSpPr>
          <p:cNvPr id="5" name="Segnaposto contenuto 4"/>
          <p:cNvSpPr>
            <a:spLocks noGrp="1"/>
          </p:cNvSpPr>
          <p:nvPr>
            <p:ph idx="1"/>
          </p:nvPr>
        </p:nvSpPr>
        <p:spPr>
          <a:xfrm>
            <a:off x="755576" y="1484783"/>
            <a:ext cx="7560840" cy="4793531"/>
          </a:xfrm>
        </p:spPr>
        <p:txBody>
          <a:bodyPr>
            <a:normAutofit/>
          </a:bodyPr>
          <a:lstStyle/>
          <a:p>
            <a:pPr marL="0" indent="0">
              <a:buNone/>
            </a:pPr>
            <a:r>
              <a:rPr lang="it-IT" sz="1600" dirty="0" smtClean="0">
                <a:latin typeface="Times New Roman" pitchFamily="18" charset="0"/>
                <a:cs typeface="Times New Roman" pitchFamily="18" charset="0"/>
              </a:rPr>
              <a:t>Use </a:t>
            </a:r>
            <a:r>
              <a:rPr lang="en-US" sz="1600" dirty="0">
                <a:latin typeface="Times New Roman" pitchFamily="18" charset="0"/>
                <a:cs typeface="Times New Roman" pitchFamily="18" charset="0"/>
              </a:rPr>
              <a:t>free word cloud </a:t>
            </a:r>
            <a:r>
              <a:rPr lang="en-US" sz="1600" dirty="0" smtClean="0">
                <a:latin typeface="Times New Roman" pitchFamily="18" charset="0"/>
                <a:cs typeface="Times New Roman" pitchFamily="18" charset="0"/>
              </a:rPr>
              <a:t>generating software such as</a:t>
            </a:r>
          </a:p>
          <a:p>
            <a:pPr marL="0" indent="0">
              <a:buNone/>
            </a:pPr>
            <a:r>
              <a:rPr lang="it-IT" sz="1600" dirty="0" smtClean="0">
                <a:latin typeface="Times New Roman" pitchFamily="18" charset="0"/>
                <a:cs typeface="Times New Roman" pitchFamily="18" charset="0"/>
              </a:rPr>
              <a:t> </a:t>
            </a:r>
            <a:r>
              <a:rPr lang="it-IT" sz="1600" dirty="0" smtClean="0">
                <a:latin typeface="Times New Roman" pitchFamily="18" charset="0"/>
                <a:cs typeface="Times New Roman" pitchFamily="18" charset="0"/>
                <a:hlinkClick r:id="rId2"/>
              </a:rPr>
              <a:t>www.wordle.net</a:t>
            </a:r>
            <a:r>
              <a:rPr lang="it-IT" sz="1600" dirty="0" smtClean="0">
                <a:latin typeface="Times New Roman" pitchFamily="18" charset="0"/>
                <a:cs typeface="Times New Roman" pitchFamily="18" charset="0"/>
              </a:rPr>
              <a:t>, </a:t>
            </a:r>
            <a:r>
              <a:rPr lang="it-IT" sz="1600" dirty="0" smtClean="0">
                <a:latin typeface="Times New Roman" pitchFamily="18" charset="0"/>
                <a:cs typeface="Times New Roman" pitchFamily="18" charset="0"/>
                <a:hlinkClick r:id="rId3"/>
              </a:rPr>
              <a:t>http</a:t>
            </a:r>
            <a:r>
              <a:rPr lang="it-IT" sz="1600" dirty="0">
                <a:latin typeface="Times New Roman" pitchFamily="18" charset="0"/>
                <a:cs typeface="Times New Roman" pitchFamily="18" charset="0"/>
                <a:hlinkClick r:id="rId3"/>
              </a:rPr>
              <a:t>://www.wordclouds.com</a:t>
            </a:r>
            <a:r>
              <a:rPr lang="it-IT" sz="1600" dirty="0" smtClean="0">
                <a:latin typeface="Times New Roman" pitchFamily="18" charset="0"/>
                <a:cs typeface="Times New Roman" pitchFamily="18" charset="0"/>
                <a:hlinkClick r:id="rId3"/>
              </a:rPr>
              <a:t>/</a:t>
            </a:r>
            <a:r>
              <a:rPr lang="it-IT" sz="1600" dirty="0" smtClean="0">
                <a:latin typeface="Times New Roman" pitchFamily="18" charset="0"/>
                <a:cs typeface="Times New Roman" pitchFamily="18" charset="0"/>
              </a:rPr>
              <a:t>, </a:t>
            </a:r>
            <a:r>
              <a:rPr lang="it-IT" sz="1600" dirty="0">
                <a:latin typeface="Times New Roman" pitchFamily="18" charset="0"/>
                <a:cs typeface="Times New Roman" pitchFamily="18" charset="0"/>
                <a:hlinkClick r:id="rId4"/>
              </a:rPr>
              <a:t>https://www.jasondavies.com/wordcloud/#%</a:t>
            </a:r>
            <a:r>
              <a:rPr lang="it-IT" sz="1600" dirty="0" smtClean="0">
                <a:latin typeface="Times New Roman" pitchFamily="18" charset="0"/>
                <a:cs typeface="Times New Roman" pitchFamily="18" charset="0"/>
                <a:hlinkClick r:id="rId4"/>
              </a:rPr>
              <a:t>2F%2Fwww.jasondavies.com%2Fwordcloud%2Fabout%2F</a:t>
            </a:r>
            <a:r>
              <a:rPr lang="it-IT" sz="1600" dirty="0" smtClean="0">
                <a:latin typeface="Times New Roman" pitchFamily="18" charset="0"/>
                <a:cs typeface="Times New Roman" pitchFamily="18" charset="0"/>
              </a:rPr>
              <a:t> , </a:t>
            </a:r>
            <a:r>
              <a:rPr lang="it-IT" sz="1600" dirty="0" smtClean="0">
                <a:latin typeface="Times New Roman" pitchFamily="18" charset="0"/>
                <a:cs typeface="Times New Roman" pitchFamily="18" charset="0"/>
                <a:hlinkClick r:id="rId5"/>
              </a:rPr>
              <a:t>http</a:t>
            </a:r>
            <a:r>
              <a:rPr lang="it-IT" sz="1600" dirty="0">
                <a:latin typeface="Times New Roman" pitchFamily="18" charset="0"/>
                <a:cs typeface="Times New Roman" pitchFamily="18" charset="0"/>
                <a:hlinkClick r:id="rId5"/>
              </a:rPr>
              <a:t>://tagcrowd.com</a:t>
            </a:r>
            <a:r>
              <a:rPr lang="it-IT" sz="1600" dirty="0" smtClean="0">
                <a:latin typeface="Times New Roman" pitchFamily="18" charset="0"/>
                <a:cs typeface="Times New Roman" pitchFamily="18" charset="0"/>
                <a:hlinkClick r:id="rId5"/>
              </a:rPr>
              <a:t>/</a:t>
            </a:r>
            <a:r>
              <a:rPr lang="it-IT" sz="1600" dirty="0" smtClean="0">
                <a:latin typeface="Times New Roman" pitchFamily="18" charset="0"/>
                <a:cs typeface="Times New Roman" pitchFamily="18" charset="0"/>
              </a:rPr>
              <a:t> or </a:t>
            </a:r>
            <a:r>
              <a:rPr lang="it-IT" sz="1600" dirty="0" err="1" smtClean="0">
                <a:latin typeface="Times New Roman" pitchFamily="18" charset="0"/>
                <a:cs typeface="Times New Roman" pitchFamily="18" charset="0"/>
              </a:rPr>
              <a:t>other</a:t>
            </a:r>
            <a:r>
              <a:rPr lang="it-IT" sz="1600" dirty="0" smtClean="0">
                <a:latin typeface="Times New Roman" pitchFamily="18" charset="0"/>
                <a:cs typeface="Times New Roman" pitchFamily="18" charset="0"/>
              </a:rPr>
              <a:t> to create a word </a:t>
            </a:r>
            <a:r>
              <a:rPr lang="it-IT" sz="1600" dirty="0" err="1" smtClean="0">
                <a:latin typeface="Times New Roman" pitchFamily="18" charset="0"/>
                <a:cs typeface="Times New Roman" pitchFamily="18" charset="0"/>
              </a:rPr>
              <a:t>cloud</a:t>
            </a:r>
            <a:r>
              <a:rPr lang="it-IT" sz="1600" dirty="0" smtClean="0">
                <a:latin typeface="Times New Roman" pitchFamily="18" charset="0"/>
                <a:cs typeface="Times New Roman" pitchFamily="18" charset="0"/>
              </a:rPr>
              <a:t> from a text. </a:t>
            </a:r>
            <a:r>
              <a:rPr lang="it-IT" sz="1600" u="sng" dirty="0" smtClean="0">
                <a:latin typeface="Times New Roman" pitchFamily="18" charset="0"/>
                <a:cs typeface="Times New Roman" pitchFamily="18" charset="0"/>
              </a:rPr>
              <a:t>Project </a:t>
            </a:r>
            <a:r>
              <a:rPr lang="it-IT" sz="1600" u="sng" dirty="0" err="1" smtClean="0">
                <a:latin typeface="Times New Roman" pitchFamily="18" charset="0"/>
                <a:cs typeface="Times New Roman" pitchFamily="18" charset="0"/>
              </a:rPr>
              <a:t>this</a:t>
            </a:r>
            <a:r>
              <a:rPr lang="it-IT" sz="1600" u="sng" dirty="0" smtClean="0">
                <a:latin typeface="Times New Roman" pitchFamily="18" charset="0"/>
                <a:cs typeface="Times New Roman" pitchFamily="18" charset="0"/>
              </a:rPr>
              <a:t> </a:t>
            </a:r>
            <a:r>
              <a:rPr lang="it-IT" sz="1600" u="sng" dirty="0" err="1" smtClean="0">
                <a:latin typeface="Times New Roman" pitchFamily="18" charset="0"/>
                <a:cs typeface="Times New Roman" pitchFamily="18" charset="0"/>
              </a:rPr>
              <a:t>into</a:t>
            </a:r>
            <a:r>
              <a:rPr lang="it-IT" sz="1600" u="sng" dirty="0" smtClean="0">
                <a:latin typeface="Times New Roman" pitchFamily="18" charset="0"/>
                <a:cs typeface="Times New Roman" pitchFamily="18" charset="0"/>
              </a:rPr>
              <a:t> a </a:t>
            </a:r>
            <a:r>
              <a:rPr lang="it-IT" sz="1600" u="sng" dirty="0" err="1" smtClean="0">
                <a:latin typeface="Times New Roman" pitchFamily="18" charset="0"/>
                <a:cs typeface="Times New Roman" pitchFamily="18" charset="0"/>
              </a:rPr>
              <a:t>digital</a:t>
            </a:r>
            <a:r>
              <a:rPr lang="it-IT" sz="1600" u="sng" dirty="0" smtClean="0">
                <a:latin typeface="Times New Roman" pitchFamily="18" charset="0"/>
                <a:cs typeface="Times New Roman" pitchFamily="18" charset="0"/>
              </a:rPr>
              <a:t> </a:t>
            </a:r>
            <a:r>
              <a:rPr lang="it-IT" sz="1600" u="sng" dirty="0" err="1" smtClean="0">
                <a:latin typeface="Times New Roman" pitchFamily="18" charset="0"/>
                <a:cs typeface="Times New Roman" pitchFamily="18" charset="0"/>
              </a:rPr>
              <a:t>whiteboard</a:t>
            </a:r>
            <a:r>
              <a:rPr lang="it-IT" sz="1600" u="sng" dirty="0" smtClean="0">
                <a:latin typeface="Times New Roman" pitchFamily="18" charset="0"/>
                <a:cs typeface="Times New Roman" pitchFamily="18" charset="0"/>
              </a:rPr>
              <a:t> and </a:t>
            </a:r>
            <a:r>
              <a:rPr lang="it-IT" sz="1600" u="sng" dirty="0" err="1" smtClean="0">
                <a:latin typeface="Times New Roman" pitchFamily="18" charset="0"/>
                <a:cs typeface="Times New Roman" pitchFamily="18" charset="0"/>
              </a:rPr>
              <a:t>ask</a:t>
            </a:r>
            <a:r>
              <a:rPr lang="it-IT" sz="1600" u="sng" dirty="0" smtClean="0">
                <a:latin typeface="Times New Roman" pitchFamily="18" charset="0"/>
                <a:cs typeface="Times New Roman" pitchFamily="18" charset="0"/>
              </a:rPr>
              <a:t> </a:t>
            </a:r>
            <a:r>
              <a:rPr lang="it-IT" sz="1600" u="sng" dirty="0" err="1" smtClean="0">
                <a:latin typeface="Times New Roman" pitchFamily="18" charset="0"/>
                <a:cs typeface="Times New Roman" pitchFamily="18" charset="0"/>
              </a:rPr>
              <a:t>learners</a:t>
            </a:r>
            <a:r>
              <a:rPr lang="it-IT" sz="1600" u="sng" dirty="0" smtClean="0">
                <a:latin typeface="Times New Roman" pitchFamily="18" charset="0"/>
                <a:cs typeface="Times New Roman" pitchFamily="18" charset="0"/>
              </a:rPr>
              <a:t> to </a:t>
            </a:r>
            <a:r>
              <a:rPr lang="it-IT" sz="1600" u="sng" dirty="0" err="1" smtClean="0">
                <a:latin typeface="Times New Roman" pitchFamily="18" charset="0"/>
                <a:cs typeface="Times New Roman" pitchFamily="18" charset="0"/>
              </a:rPr>
              <a:t>guess</a:t>
            </a:r>
            <a:r>
              <a:rPr lang="it-IT" sz="1600" u="sng" dirty="0" smtClean="0">
                <a:latin typeface="Times New Roman" pitchFamily="18" charset="0"/>
                <a:cs typeface="Times New Roman" pitchFamily="18" charset="0"/>
              </a:rPr>
              <a:t> the </a:t>
            </a:r>
            <a:r>
              <a:rPr lang="it-IT" sz="1600" u="sng" dirty="0" err="1" smtClean="0">
                <a:latin typeface="Times New Roman" pitchFamily="18" charset="0"/>
                <a:cs typeface="Times New Roman" pitchFamily="18" charset="0"/>
              </a:rPr>
              <a:t>topic</a:t>
            </a:r>
            <a:r>
              <a:rPr lang="it-IT" sz="1600" u="sng" dirty="0" smtClean="0">
                <a:latin typeface="Times New Roman" pitchFamily="18" charset="0"/>
                <a:cs typeface="Times New Roman" pitchFamily="18" charset="0"/>
              </a:rPr>
              <a:t> of the </a:t>
            </a:r>
            <a:r>
              <a:rPr lang="it-IT" sz="1600" u="sng" dirty="0" err="1" smtClean="0">
                <a:latin typeface="Times New Roman" pitchFamily="18" charset="0"/>
                <a:cs typeface="Times New Roman" pitchFamily="18" charset="0"/>
              </a:rPr>
              <a:t>lesson</a:t>
            </a:r>
            <a:r>
              <a:rPr lang="it-IT" sz="1600" u="sng" dirty="0" smtClean="0">
                <a:latin typeface="Times New Roman" pitchFamily="18" charset="0"/>
                <a:cs typeface="Times New Roman" pitchFamily="18" charset="0"/>
              </a:rPr>
              <a:t> (</a:t>
            </a:r>
            <a:r>
              <a:rPr lang="it-IT" sz="1600" u="sng" dirty="0" err="1" smtClean="0">
                <a:latin typeface="Times New Roman" pitchFamily="18" charset="0"/>
                <a:cs typeface="Times New Roman" pitchFamily="18" charset="0"/>
              </a:rPr>
              <a:t>warm</a:t>
            </a:r>
            <a:r>
              <a:rPr lang="it-IT" sz="1600" u="sng" dirty="0" smtClean="0">
                <a:latin typeface="Times New Roman" pitchFamily="18" charset="0"/>
                <a:cs typeface="Times New Roman" pitchFamily="18" charset="0"/>
              </a:rPr>
              <a:t> up </a:t>
            </a:r>
            <a:r>
              <a:rPr lang="it-IT" sz="1600" u="sng" dirty="0" err="1" smtClean="0">
                <a:latin typeface="Times New Roman" pitchFamily="18" charset="0"/>
                <a:cs typeface="Times New Roman" pitchFamily="18" charset="0"/>
              </a:rPr>
              <a:t>activity</a:t>
            </a:r>
            <a:r>
              <a:rPr lang="it-IT" sz="1600" u="sng" dirty="0" smtClean="0">
                <a:latin typeface="Times New Roman" pitchFamily="18" charset="0"/>
                <a:cs typeface="Times New Roman" pitchFamily="18" charset="0"/>
              </a:rPr>
              <a:t>). </a:t>
            </a:r>
            <a:r>
              <a:rPr lang="en-US" sz="1600" dirty="0">
                <a:latin typeface="Times New Roman" pitchFamily="18" charset="0"/>
                <a:cs typeface="Times New Roman" pitchFamily="18" charset="0"/>
              </a:rPr>
              <a:t>Word clouds graphically feature vocabulary items on the grounds of their frequency; thus, words that occur more often </a:t>
            </a:r>
            <a:r>
              <a:rPr lang="en-US" sz="1600" dirty="0" smtClean="0">
                <a:latin typeface="Times New Roman" pitchFamily="18" charset="0"/>
                <a:cs typeface="Times New Roman" pitchFamily="18" charset="0"/>
              </a:rPr>
              <a:t>in a </a:t>
            </a:r>
            <a:r>
              <a:rPr lang="en-US" sz="1600" dirty="0">
                <a:latin typeface="Times New Roman" pitchFamily="18" charset="0"/>
                <a:cs typeface="Times New Roman" pitchFamily="18" charset="0"/>
              </a:rPr>
              <a:t>text are featured with a bigger font size. As a result, the distribution </a:t>
            </a:r>
            <a:r>
              <a:rPr lang="en-US" sz="1600" dirty="0" smtClean="0">
                <a:latin typeface="Times New Roman" pitchFamily="18" charset="0"/>
                <a:cs typeface="Times New Roman" pitchFamily="18" charset="0"/>
              </a:rPr>
              <a:t>of content-specific </a:t>
            </a:r>
            <a:r>
              <a:rPr lang="en-US" sz="1600" dirty="0">
                <a:latin typeface="Times New Roman" pitchFamily="18" charset="0"/>
                <a:cs typeface="Times New Roman" pitchFamily="18" charset="0"/>
              </a:rPr>
              <a:t>lexical items in a text affects the dimension of the </a:t>
            </a:r>
            <a:r>
              <a:rPr lang="en-US" sz="1600" dirty="0" smtClean="0">
                <a:latin typeface="Times New Roman" pitchFamily="18" charset="0"/>
                <a:cs typeface="Times New Roman" pitchFamily="18" charset="0"/>
              </a:rPr>
              <a:t>words in </a:t>
            </a:r>
            <a:r>
              <a:rPr lang="en-US" sz="1600" dirty="0">
                <a:latin typeface="Times New Roman" pitchFamily="18" charset="0"/>
                <a:cs typeface="Times New Roman" pitchFamily="18" charset="0"/>
              </a:rPr>
              <a:t>the word clouds, which makes statistically based data visually </a:t>
            </a:r>
            <a:r>
              <a:rPr lang="en-US" sz="1600" dirty="0" smtClean="0">
                <a:latin typeface="Times New Roman" pitchFamily="18" charset="0"/>
                <a:cs typeface="Times New Roman" pitchFamily="18" charset="0"/>
              </a:rPr>
              <a:t>accessible to </a:t>
            </a:r>
            <a:r>
              <a:rPr lang="en-US" sz="1600" dirty="0">
                <a:latin typeface="Times New Roman" pitchFamily="18" charset="0"/>
                <a:cs typeface="Times New Roman" pitchFamily="18" charset="0"/>
              </a:rPr>
              <a:t>users at a glance. Texts can be pasted directly in the </a:t>
            </a:r>
            <a:r>
              <a:rPr lang="en-US" sz="1600" dirty="0" smtClean="0">
                <a:latin typeface="Times New Roman" pitchFamily="18" charset="0"/>
                <a:cs typeface="Times New Roman" pitchFamily="18" charset="0"/>
              </a:rPr>
              <a:t>Word cloud </a:t>
            </a:r>
            <a:r>
              <a:rPr lang="en-US" sz="1600" dirty="0">
                <a:latin typeface="Times New Roman" pitchFamily="18" charset="0"/>
                <a:cs typeface="Times New Roman" pitchFamily="18" charset="0"/>
              </a:rPr>
              <a:t>generating</a:t>
            </a:r>
          </a:p>
          <a:p>
            <a:pPr marL="0" indent="0">
              <a:buNone/>
            </a:pPr>
            <a:r>
              <a:rPr lang="en-US" sz="1600" dirty="0">
                <a:latin typeface="Times New Roman" pitchFamily="18" charset="0"/>
                <a:cs typeface="Times New Roman" pitchFamily="18" charset="0"/>
              </a:rPr>
              <a:t>box; the web-based tool itself counts word frequency. </a:t>
            </a:r>
            <a:r>
              <a:rPr lang="en-US" sz="1600" dirty="0" err="1">
                <a:latin typeface="Times New Roman" pitchFamily="18" charset="0"/>
                <a:cs typeface="Times New Roman" pitchFamily="18" charset="0"/>
              </a:rPr>
              <a:t>Colours</a:t>
            </a: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fonts, and </a:t>
            </a:r>
            <a:r>
              <a:rPr lang="en-US" sz="1600" dirty="0">
                <a:latin typeface="Times New Roman" pitchFamily="18" charset="0"/>
                <a:cs typeface="Times New Roman" pitchFamily="18" charset="0"/>
              </a:rPr>
              <a:t>layouts can be tweaked, which makes word clouds more motivating </a:t>
            </a:r>
            <a:r>
              <a:rPr lang="en-US" sz="1600" dirty="0" smtClean="0">
                <a:latin typeface="Times New Roman" pitchFamily="18" charset="0"/>
                <a:cs typeface="Times New Roman" pitchFamily="18" charset="0"/>
              </a:rPr>
              <a:t>for learners</a:t>
            </a:r>
            <a:r>
              <a:rPr lang="en-US" sz="1600" dirty="0">
                <a:latin typeface="Times New Roman" pitchFamily="18" charset="0"/>
                <a:cs typeface="Times New Roman" pitchFamily="18" charset="0"/>
              </a:rPr>
              <a:t>.</a:t>
            </a:r>
            <a:endParaRPr lang="it-IT" sz="1600" dirty="0" smtClean="0">
              <a:latin typeface="Times New Roman" pitchFamily="18" charset="0"/>
              <a:cs typeface="Times New Roman" pitchFamily="18" charset="0"/>
            </a:endParaRPr>
          </a:p>
          <a:p>
            <a:pPr marL="0" indent="0">
              <a:buNone/>
            </a:pPr>
            <a:endParaRPr lang="it-IT" sz="20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5576" y="4581128"/>
            <a:ext cx="3780420"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35996" y="4581128"/>
            <a:ext cx="3888432" cy="1728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86152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92697"/>
            <a:ext cx="6965245" cy="576064"/>
          </a:xfrm>
        </p:spPr>
        <p:txBody>
          <a:bodyPr>
            <a:normAutofit fontScale="90000"/>
          </a:bodyPr>
          <a:lstStyle/>
          <a:p>
            <a:r>
              <a:rPr lang="it-IT" dirty="0"/>
              <a:t>Keyword </a:t>
            </a:r>
            <a:r>
              <a:rPr lang="it-IT" dirty="0" err="1"/>
              <a:t>Extractor</a:t>
            </a:r>
            <a:r>
              <a:rPr lang="it-IT" dirty="0"/>
              <a:t> </a:t>
            </a:r>
            <a:r>
              <a:rPr lang="it-IT" dirty="0" err="1" smtClean="0"/>
              <a:t>Tool</a:t>
            </a:r>
            <a:endParaRPr lang="it-IT" dirty="0"/>
          </a:p>
        </p:txBody>
      </p:sp>
      <p:sp>
        <p:nvSpPr>
          <p:cNvPr id="3" name="Segnaposto contenuto 2"/>
          <p:cNvSpPr>
            <a:spLocks noGrp="1"/>
          </p:cNvSpPr>
          <p:nvPr>
            <p:ph idx="1"/>
          </p:nvPr>
        </p:nvSpPr>
        <p:spPr>
          <a:xfrm>
            <a:off x="683568" y="1340768"/>
            <a:ext cx="7704856" cy="4922515"/>
          </a:xfrm>
        </p:spPr>
        <p:txBody>
          <a:bodyPr/>
          <a:lstStyle/>
          <a:p>
            <a:pPr marL="0" indent="0">
              <a:buNone/>
            </a:pPr>
            <a:r>
              <a:rPr lang="it-IT" dirty="0">
                <a:hlinkClick r:id="rId2"/>
              </a:rPr>
              <a:t>http://www.lextutor.ca/key</a:t>
            </a:r>
            <a:r>
              <a:rPr lang="it-IT" dirty="0" smtClean="0">
                <a:hlinkClick r:id="rId2"/>
              </a:rPr>
              <a:t>/</a:t>
            </a:r>
            <a:endParaRPr lang="it-IT" dirty="0" smtClean="0"/>
          </a:p>
          <a:p>
            <a:pPr marL="0" indent="0">
              <a:buNone/>
            </a:pPr>
            <a:endParaRPr lang="it-IT" dirty="0" smtClean="0"/>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7254" y="1916832"/>
            <a:ext cx="6076950" cy="4346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35350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92697"/>
            <a:ext cx="6965245" cy="504055"/>
          </a:xfrm>
        </p:spPr>
        <p:style>
          <a:lnRef idx="0">
            <a:scrgbClr r="0" g="0" b="0"/>
          </a:lnRef>
          <a:fillRef idx="1001">
            <a:schemeClr val="lt2"/>
          </a:fillRef>
          <a:effectRef idx="0">
            <a:scrgbClr r="0" g="0" b="0"/>
          </a:effectRef>
          <a:fontRef idx="major"/>
        </p:style>
        <p:txBody>
          <a:bodyPr>
            <a:normAutofit fontScale="90000"/>
          </a:bodyPr>
          <a:lstStyle/>
          <a:p>
            <a:r>
              <a:rPr lang="en-US" sz="3600" dirty="0" smtClean="0"/>
              <a:t>THE ACADEMIC WORD LIST (AWL)</a:t>
            </a:r>
            <a:endParaRPr lang="it-IT" sz="3600" dirty="0"/>
          </a:p>
        </p:txBody>
      </p:sp>
      <p:sp>
        <p:nvSpPr>
          <p:cNvPr id="3" name="Segnaposto contenuto 2"/>
          <p:cNvSpPr>
            <a:spLocks noGrp="1"/>
          </p:cNvSpPr>
          <p:nvPr>
            <p:ph idx="1"/>
          </p:nvPr>
        </p:nvSpPr>
        <p:spPr>
          <a:xfrm>
            <a:off x="755576" y="1340768"/>
            <a:ext cx="7632848" cy="4935486"/>
          </a:xfrm>
        </p:spPr>
        <p:txBody>
          <a:bodyPr>
            <a:normAutofit/>
          </a:bodyPr>
          <a:lstStyle/>
          <a:p>
            <a:pPr marL="0" indent="0">
              <a:buNone/>
            </a:pPr>
            <a:r>
              <a:rPr lang="en-US" sz="1800" dirty="0">
                <a:latin typeface="Times New Roman" pitchFamily="18" charset="0"/>
                <a:cs typeface="Times New Roman" pitchFamily="18" charset="0"/>
              </a:rPr>
              <a:t>T</a:t>
            </a:r>
            <a:r>
              <a:rPr lang="en-US" sz="1800" dirty="0" smtClean="0">
                <a:latin typeface="Times New Roman" pitchFamily="18" charset="0"/>
                <a:cs typeface="Times New Roman" pitchFamily="18" charset="0"/>
              </a:rPr>
              <a:t>o firstly familiarize </a:t>
            </a:r>
            <a:r>
              <a:rPr lang="en-US" sz="1800" dirty="0">
                <a:latin typeface="Times New Roman" pitchFamily="18" charset="0"/>
                <a:cs typeface="Times New Roman" pitchFamily="18" charset="0"/>
              </a:rPr>
              <a:t>and afterwards enable </a:t>
            </a:r>
            <a:r>
              <a:rPr lang="en-US" sz="1800" dirty="0" smtClean="0">
                <a:latin typeface="Times New Roman" pitchFamily="18" charset="0"/>
                <a:cs typeface="Times New Roman" pitchFamily="18" charset="0"/>
              </a:rPr>
              <a:t>teachers </a:t>
            </a:r>
            <a:r>
              <a:rPr lang="en-US" sz="1800" dirty="0">
                <a:latin typeface="Times New Roman" pitchFamily="18" charset="0"/>
                <a:cs typeface="Times New Roman" pitchFamily="18" charset="0"/>
              </a:rPr>
              <a:t>to identify the key </a:t>
            </a:r>
            <a:r>
              <a:rPr lang="en-US" sz="1800" dirty="0" smtClean="0">
                <a:latin typeface="Times New Roman" pitchFamily="18" charset="0"/>
                <a:cs typeface="Times New Roman" pitchFamily="18" charset="0"/>
              </a:rPr>
              <a:t>academic vocabulary </a:t>
            </a:r>
            <a:r>
              <a:rPr lang="en-US" sz="1800" dirty="0">
                <a:latin typeface="Times New Roman" pitchFamily="18" charset="0"/>
                <a:cs typeface="Times New Roman" pitchFamily="18" charset="0"/>
              </a:rPr>
              <a:t>targeted in their CLIL lessons autonomously</a:t>
            </a:r>
            <a:r>
              <a:rPr lang="en-US" sz="1800" dirty="0" smtClean="0">
                <a:latin typeface="Times New Roman" pitchFamily="18" charset="0"/>
                <a:cs typeface="Times New Roman" pitchFamily="18" charset="0"/>
              </a:rPr>
              <a:t>, you can use </a:t>
            </a:r>
            <a:r>
              <a:rPr lang="en-US" sz="1800" dirty="0">
                <a:latin typeface="Times New Roman" pitchFamily="18" charset="0"/>
                <a:cs typeface="Times New Roman" pitchFamily="18" charset="0"/>
              </a:rPr>
              <a:t>the </a:t>
            </a:r>
            <a:r>
              <a:rPr lang="en-US" sz="1800" dirty="0" smtClean="0">
                <a:latin typeface="Times New Roman" pitchFamily="18" charset="0"/>
                <a:cs typeface="Times New Roman" pitchFamily="18" charset="0"/>
              </a:rPr>
              <a:t> EAP  Foundation AWL </a:t>
            </a:r>
            <a:r>
              <a:rPr lang="en-US" sz="1800" dirty="0">
                <a:latin typeface="Times New Roman" pitchFamily="18" charset="0"/>
                <a:cs typeface="Times New Roman" pitchFamily="18" charset="0"/>
              </a:rPr>
              <a:t>(</a:t>
            </a:r>
            <a:r>
              <a:rPr lang="en-US" sz="1800" dirty="0" smtClean="0">
                <a:latin typeface="Times New Roman" pitchFamily="18" charset="0"/>
                <a:cs typeface="Times New Roman" pitchFamily="18" charset="0"/>
              </a:rPr>
              <a:t>Academic Word </a:t>
            </a:r>
            <a:r>
              <a:rPr lang="en-US" sz="1800" dirty="0">
                <a:latin typeface="Times New Roman" pitchFamily="18" charset="0"/>
                <a:cs typeface="Times New Roman" pitchFamily="18" charset="0"/>
              </a:rPr>
              <a:t>List</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hlinkClick r:id="rId2"/>
              </a:rPr>
              <a:t>http</a:t>
            </a:r>
            <a:r>
              <a:rPr lang="en-US" sz="1800" dirty="0">
                <a:latin typeface="Times New Roman" pitchFamily="18" charset="0"/>
                <a:cs typeface="Times New Roman" pitchFamily="18" charset="0"/>
                <a:hlinkClick r:id="rId2"/>
              </a:rPr>
              <a:t>://www.eapfoundation.com/vocab/academic/awllists</a:t>
            </a:r>
            <a:r>
              <a:rPr lang="en-US" sz="1800" dirty="0" smtClean="0">
                <a:latin typeface="Times New Roman" pitchFamily="18" charset="0"/>
                <a:cs typeface="Times New Roman" pitchFamily="18" charset="0"/>
                <a:hlinkClick r:id="rId2"/>
              </a:rPr>
              <a:t>/</a:t>
            </a:r>
            <a:r>
              <a:rPr lang="en-US" sz="1800" dirty="0" smtClean="0">
                <a:latin typeface="Times New Roman" pitchFamily="18" charset="0"/>
                <a:cs typeface="Times New Roman" pitchFamily="18" charset="0"/>
              </a:rPr>
              <a:t> </a:t>
            </a:r>
          </a:p>
          <a:p>
            <a:pPr marL="0" indent="0">
              <a:buNone/>
            </a:pPr>
            <a:r>
              <a:rPr lang="en-US" sz="1800" dirty="0" smtClean="0">
                <a:latin typeface="Times New Roman" pitchFamily="18" charset="0"/>
                <a:cs typeface="Times New Roman" pitchFamily="18" charset="0"/>
              </a:rPr>
              <a:t>Or the University of Nottingham AWL: </a:t>
            </a:r>
            <a:r>
              <a:rPr lang="en-US" sz="1800" dirty="0">
                <a:latin typeface="Times New Roman" pitchFamily="18" charset="0"/>
                <a:cs typeface="Times New Roman" pitchFamily="18" charset="0"/>
                <a:hlinkClick r:id="rId3"/>
              </a:rPr>
              <a:t>http://</a:t>
            </a:r>
            <a:r>
              <a:rPr lang="en-US" sz="1800" dirty="0" smtClean="0">
                <a:latin typeface="Times New Roman" pitchFamily="18" charset="0"/>
                <a:cs typeface="Times New Roman" pitchFamily="18" charset="0"/>
                <a:hlinkClick r:id="rId3"/>
              </a:rPr>
              <a:t>www.nottingham.ac.uk/alzsh3/acvocab/index.htm</a:t>
            </a:r>
            <a:r>
              <a:rPr lang="en-US" sz="1800" dirty="0" smtClean="0">
                <a:latin typeface="Times New Roman" pitchFamily="18" charset="0"/>
                <a:cs typeface="Times New Roman" pitchFamily="18" charset="0"/>
              </a:rPr>
              <a:t> </a:t>
            </a:r>
          </a:p>
          <a:p>
            <a:pPr marL="0" indent="0">
              <a:buNone/>
            </a:pPr>
            <a:r>
              <a:rPr lang="en-US" sz="1800" dirty="0" smtClean="0">
                <a:latin typeface="Times New Roman" pitchFamily="18" charset="0"/>
                <a:cs typeface="Times New Roman" pitchFamily="18" charset="0"/>
              </a:rPr>
              <a:t>The academic word lists enable teachers </a:t>
            </a:r>
            <a:r>
              <a:rPr lang="en-US" sz="1800" dirty="0">
                <a:latin typeface="Times New Roman" pitchFamily="18" charset="0"/>
                <a:cs typeface="Times New Roman" pitchFamily="18" charset="0"/>
              </a:rPr>
              <a:t>to plan language objectives in terms of academic </a:t>
            </a:r>
            <a:r>
              <a:rPr lang="en-US" sz="1800" dirty="0" smtClean="0">
                <a:latin typeface="Times New Roman" pitchFamily="18" charset="0"/>
                <a:cs typeface="Times New Roman" pitchFamily="18" charset="0"/>
              </a:rPr>
              <a:t>language and </a:t>
            </a:r>
            <a:r>
              <a:rPr lang="en-US" sz="1800" dirty="0">
                <a:latin typeface="Times New Roman" pitchFamily="18" charset="0"/>
                <a:cs typeface="Times New Roman" pitchFamily="18" charset="0"/>
              </a:rPr>
              <a:t>thus gradually build learners’ academic vocabulary competences.</a:t>
            </a:r>
            <a:endParaRPr lang="en-US" sz="1800" dirty="0" smtClean="0">
              <a:latin typeface="Times New Roman" pitchFamily="18" charset="0"/>
              <a:cs typeface="Times New Roman" pitchFamily="18" charset="0"/>
            </a:endParaRPr>
          </a:p>
          <a:p>
            <a:pPr marL="0" indent="0">
              <a:buNone/>
            </a:pPr>
            <a:endParaRPr lang="en-US" sz="1800" dirty="0" smtClean="0">
              <a:latin typeface="Times New Roman" pitchFamily="18" charset="0"/>
              <a:cs typeface="Times New Roman" pitchFamily="18" charset="0"/>
            </a:endParaRPr>
          </a:p>
          <a:p>
            <a:pPr marL="0" indent="0">
              <a:buNone/>
            </a:pPr>
            <a:endParaRPr lang="it-IT" sz="18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4293096"/>
            <a:ext cx="2449066"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1375" y="4293096"/>
            <a:ext cx="2646770" cy="1983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6137" y="4293096"/>
            <a:ext cx="2592287" cy="1983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52956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92697"/>
            <a:ext cx="6965245" cy="576063"/>
          </a:xfrm>
        </p:spPr>
        <p:style>
          <a:lnRef idx="0">
            <a:scrgbClr r="0" g="0" b="0"/>
          </a:lnRef>
          <a:fillRef idx="1001">
            <a:schemeClr val="lt2"/>
          </a:fillRef>
          <a:effectRef idx="0">
            <a:scrgbClr r="0" g="0" b="0"/>
          </a:effectRef>
          <a:fontRef idx="major"/>
        </p:style>
        <p:txBody>
          <a:bodyPr>
            <a:normAutofit fontScale="90000"/>
          </a:bodyPr>
          <a:lstStyle/>
          <a:p>
            <a:r>
              <a:rPr lang="it-IT" sz="2400" dirty="0" err="1" smtClean="0"/>
              <a:t>Let’s</a:t>
            </a:r>
            <a:r>
              <a:rPr lang="it-IT" sz="2400" dirty="0" smtClean="0"/>
              <a:t> puzzle!</a:t>
            </a:r>
            <a:r>
              <a:rPr lang="en-US" sz="2400" dirty="0"/>
              <a:t> T</a:t>
            </a:r>
            <a:r>
              <a:rPr lang="en-US" sz="2400" dirty="0" smtClean="0"/>
              <a:t>ools </a:t>
            </a:r>
            <a:r>
              <a:rPr lang="en-US" sz="2400" dirty="0"/>
              <a:t>for </a:t>
            </a:r>
            <a:r>
              <a:rPr lang="en-US" sz="2400" dirty="0" smtClean="0"/>
              <a:t>LANGUAGE GAMES’ creating </a:t>
            </a:r>
            <a:endParaRPr lang="it-IT" sz="2400" dirty="0"/>
          </a:p>
        </p:txBody>
      </p:sp>
      <p:sp>
        <p:nvSpPr>
          <p:cNvPr id="3" name="Segnaposto contenuto 2"/>
          <p:cNvSpPr>
            <a:spLocks noGrp="1"/>
          </p:cNvSpPr>
          <p:nvPr>
            <p:ph idx="1"/>
          </p:nvPr>
        </p:nvSpPr>
        <p:spPr>
          <a:xfrm>
            <a:off x="755576" y="1268760"/>
            <a:ext cx="7560840" cy="4968552"/>
          </a:xfrm>
        </p:spPr>
        <p:txBody>
          <a:bodyPr>
            <a:normAutofit/>
          </a:bodyPr>
          <a:lstStyle/>
          <a:p>
            <a:pPr marL="0" indent="0">
              <a:buNone/>
            </a:pPr>
            <a:r>
              <a:rPr lang="it-IT" sz="1600" dirty="0">
                <a:latin typeface="Times New Roman" pitchFamily="18" charset="0"/>
                <a:cs typeface="Times New Roman" pitchFamily="18" charset="0"/>
                <a:hlinkClick r:id="rId2"/>
              </a:rPr>
              <a:t>http://www.puzzle-maker.com/</a:t>
            </a:r>
            <a:endParaRPr lang="it-IT" sz="1600" dirty="0" smtClean="0">
              <a:latin typeface="Times New Roman" pitchFamily="18" charset="0"/>
              <a:cs typeface="Times New Roman" pitchFamily="18" charset="0"/>
              <a:hlinkClick r:id="rId2"/>
            </a:endParaRPr>
          </a:p>
          <a:p>
            <a:pPr marL="0" indent="0">
              <a:buNone/>
            </a:pPr>
            <a:r>
              <a:rPr lang="it-IT" sz="1600" dirty="0" smtClean="0">
                <a:latin typeface="Times New Roman" pitchFamily="18" charset="0"/>
                <a:cs typeface="Times New Roman" pitchFamily="18" charset="0"/>
                <a:hlinkClick r:id="rId2"/>
              </a:rPr>
              <a:t>http</a:t>
            </a:r>
            <a:r>
              <a:rPr lang="it-IT" sz="1600" dirty="0">
                <a:latin typeface="Times New Roman" pitchFamily="18" charset="0"/>
                <a:cs typeface="Times New Roman" pitchFamily="18" charset="0"/>
                <a:hlinkClick r:id="rId2"/>
              </a:rPr>
              <a:t>://www.discoveryeducation.com//</a:t>
            </a:r>
            <a:r>
              <a:rPr lang="it-IT" sz="1600" dirty="0" smtClean="0">
                <a:latin typeface="Times New Roman" pitchFamily="18" charset="0"/>
                <a:cs typeface="Times New Roman" pitchFamily="18" charset="0"/>
                <a:hlinkClick r:id="rId2"/>
              </a:rPr>
              <a:t>free-puzzlemaker/index.cfm?campaign=flyout_teachers_puzzle</a:t>
            </a:r>
            <a:r>
              <a:rPr lang="it-IT" sz="1600" dirty="0" smtClean="0">
                <a:latin typeface="Times New Roman" pitchFamily="18" charset="0"/>
                <a:cs typeface="Times New Roman" pitchFamily="18" charset="0"/>
              </a:rPr>
              <a:t> </a:t>
            </a:r>
          </a:p>
          <a:p>
            <a:pPr marL="0" indent="0">
              <a:buNone/>
            </a:pPr>
            <a:r>
              <a:rPr lang="it-IT" sz="1600" b="1" u="sng" dirty="0" err="1" smtClean="0">
                <a:latin typeface="Times New Roman" pitchFamily="18" charset="0"/>
                <a:cs typeface="Times New Roman" pitchFamily="18" charset="0"/>
              </a:rPr>
              <a:t>Vocabulary</a:t>
            </a:r>
            <a:r>
              <a:rPr lang="it-IT" sz="1600" b="1" u="sng" dirty="0" smtClean="0">
                <a:latin typeface="Times New Roman" pitchFamily="18" charset="0"/>
                <a:cs typeface="Times New Roman" pitchFamily="18" charset="0"/>
              </a:rPr>
              <a:t> </a:t>
            </a:r>
            <a:r>
              <a:rPr lang="it-IT" sz="1600" b="1" u="sng" dirty="0" err="1" smtClean="0">
                <a:latin typeface="Times New Roman" pitchFamily="18" charset="0"/>
                <a:cs typeface="Times New Roman" pitchFamily="18" charset="0"/>
              </a:rPr>
              <a:t>revision</a:t>
            </a:r>
            <a:r>
              <a:rPr lang="it-IT" sz="1600" b="1" u="sng" dirty="0" smtClean="0">
                <a:latin typeface="Times New Roman" pitchFamily="18" charset="0"/>
                <a:cs typeface="Times New Roman" pitchFamily="18" charset="0"/>
              </a:rPr>
              <a:t> </a:t>
            </a:r>
            <a:r>
              <a:rPr lang="it-IT" sz="1600" b="1" u="sng" dirty="0" err="1" smtClean="0">
                <a:latin typeface="Times New Roman" pitchFamily="18" charset="0"/>
                <a:cs typeface="Times New Roman" pitchFamily="18" charset="0"/>
              </a:rPr>
              <a:t>strategy</a:t>
            </a:r>
            <a:r>
              <a:rPr lang="it-IT" sz="1600" b="1" u="sng" dirty="0" smtClean="0">
                <a:latin typeface="Times New Roman" pitchFamily="18" charset="0"/>
                <a:cs typeface="Times New Roman" pitchFamily="18" charset="0"/>
              </a:rPr>
              <a:t> </a:t>
            </a:r>
            <a:r>
              <a:rPr lang="it-IT" sz="1600" dirty="0" smtClean="0">
                <a:latin typeface="Times New Roman" pitchFamily="18" charset="0"/>
                <a:cs typeface="Times New Roman" pitchFamily="18" charset="0"/>
              </a:rPr>
              <a:t>. </a:t>
            </a:r>
          </a:p>
          <a:p>
            <a:pPr marL="0" indent="0">
              <a:buNone/>
            </a:pPr>
            <a:r>
              <a:rPr lang="en-US" sz="1600" dirty="0">
                <a:latin typeface="Times New Roman" pitchFamily="18" charset="0"/>
                <a:cs typeface="Times New Roman" pitchFamily="18" charset="0"/>
              </a:rPr>
              <a:t>Use crosswords to review vocabulary </a:t>
            </a:r>
            <a:r>
              <a:rPr lang="en-US" sz="1600" dirty="0" smtClean="0">
                <a:latin typeface="Times New Roman" pitchFamily="18" charset="0"/>
                <a:cs typeface="Times New Roman" pitchFamily="18" charset="0"/>
              </a:rPr>
              <a:t>for your </a:t>
            </a:r>
            <a:r>
              <a:rPr lang="en-US" sz="1600" dirty="0" err="1" smtClean="0">
                <a:latin typeface="Times New Roman" pitchFamily="18" charset="0"/>
                <a:cs typeface="Times New Roman" pitchFamily="18" charset="0"/>
              </a:rPr>
              <a:t>Clil</a:t>
            </a:r>
            <a:r>
              <a:rPr lang="en-US" sz="1600" dirty="0" smtClean="0">
                <a:latin typeface="Times New Roman" pitchFamily="18" charset="0"/>
                <a:cs typeface="Times New Roman" pitchFamily="18" charset="0"/>
              </a:rPr>
              <a:t> lessons. </a:t>
            </a:r>
            <a:r>
              <a:rPr lang="en-US" sz="1600" dirty="0">
                <a:latin typeface="Times New Roman" pitchFamily="18" charset="0"/>
                <a:cs typeface="Times New Roman" pitchFamily="18" charset="0"/>
              </a:rPr>
              <a:t>Students </a:t>
            </a:r>
            <a:r>
              <a:rPr lang="en-US" sz="1600" dirty="0" smtClean="0">
                <a:latin typeface="Times New Roman" pitchFamily="18" charset="0"/>
                <a:cs typeface="Times New Roman" pitchFamily="18" charset="0"/>
              </a:rPr>
              <a:t>might </a:t>
            </a:r>
            <a:r>
              <a:rPr lang="en-US" sz="1600" dirty="0">
                <a:latin typeface="Times New Roman" pitchFamily="18" charset="0"/>
                <a:cs typeface="Times New Roman" pitchFamily="18" charset="0"/>
              </a:rPr>
              <a:t>actually </a:t>
            </a:r>
            <a:r>
              <a:rPr lang="en-US" sz="1600" dirty="0" smtClean="0">
                <a:latin typeface="Times New Roman" pitchFamily="18" charset="0"/>
                <a:cs typeface="Times New Roman" pitchFamily="18" charset="0"/>
              </a:rPr>
              <a:t>enjoy </a:t>
            </a:r>
            <a:r>
              <a:rPr lang="en-US" sz="1600" dirty="0">
                <a:latin typeface="Times New Roman" pitchFamily="18" charset="0"/>
                <a:cs typeface="Times New Roman" pitchFamily="18" charset="0"/>
              </a:rPr>
              <a:t>doing the assignment! Crossword puzzles encourage logical thinking and correct </a:t>
            </a:r>
            <a:r>
              <a:rPr lang="en-US" sz="1600" dirty="0" smtClean="0">
                <a:latin typeface="Times New Roman" pitchFamily="18" charset="0"/>
                <a:cs typeface="Times New Roman" pitchFamily="18" charset="0"/>
              </a:rPr>
              <a:t>spelling.</a:t>
            </a:r>
            <a:r>
              <a:rPr lang="it-IT"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Download </a:t>
            </a:r>
            <a:r>
              <a:rPr lang="en-US" sz="1600" dirty="0">
                <a:latin typeface="Times New Roman" pitchFamily="18" charset="0"/>
                <a:cs typeface="Times New Roman" pitchFamily="18" charset="0"/>
              </a:rPr>
              <a:t>the free program for making and storing crossword puzzles </a:t>
            </a:r>
            <a:r>
              <a:rPr lang="en-US" sz="1600" dirty="0" smtClean="0">
                <a:latin typeface="Times New Roman" pitchFamily="18" charset="0"/>
                <a:cs typeface="Times New Roman" pitchFamily="18" charset="0"/>
              </a:rPr>
              <a:t>at: </a:t>
            </a:r>
            <a:endParaRPr lang="en-US" sz="16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hlinkClick r:id="rId3"/>
              </a:rPr>
              <a:t>http://</a:t>
            </a:r>
            <a:r>
              <a:rPr lang="en-US" sz="1600" dirty="0" smtClean="0">
                <a:latin typeface="Times New Roman" pitchFamily="18" charset="0"/>
                <a:cs typeface="Times New Roman" pitchFamily="18" charset="0"/>
                <a:hlinkClick r:id="rId3"/>
              </a:rPr>
              <a:t>www.eclipsecrossword.com</a:t>
            </a:r>
            <a:r>
              <a:rPr lang="en-US" sz="1600" dirty="0" smtClean="0">
                <a:latin typeface="Times New Roman" pitchFamily="18" charset="0"/>
                <a:cs typeface="Times New Roman" pitchFamily="18" charset="0"/>
              </a:rPr>
              <a:t> </a:t>
            </a:r>
            <a:endParaRPr lang="it-IT" sz="16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3861048"/>
            <a:ext cx="3240360" cy="2242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3787899"/>
            <a:ext cx="2841104" cy="2316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79004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20689"/>
            <a:ext cx="6965245" cy="576064"/>
          </a:xfrm>
        </p:spPr>
        <p:style>
          <a:lnRef idx="1">
            <a:schemeClr val="accent5"/>
          </a:lnRef>
          <a:fillRef idx="3">
            <a:schemeClr val="accent5"/>
          </a:fillRef>
          <a:effectRef idx="2">
            <a:schemeClr val="accent5"/>
          </a:effectRef>
          <a:fontRef idx="minor">
            <a:schemeClr val="lt1"/>
          </a:fontRef>
        </p:style>
        <p:txBody>
          <a:bodyPr>
            <a:normAutofit fontScale="90000"/>
          </a:bodyPr>
          <a:lstStyle/>
          <a:p>
            <a:r>
              <a:rPr lang="it-IT" sz="2000" b="1" dirty="0" smtClean="0"/>
              <a:t>WHAT COULD BE BEING SAID HERE?</a:t>
            </a:r>
            <a:r>
              <a:rPr lang="en-US" sz="2000" b="1" dirty="0"/>
              <a:t> </a:t>
            </a:r>
            <a:r>
              <a:rPr lang="en-US" sz="2000" b="1" dirty="0" smtClean="0"/>
              <a:t/>
            </a:r>
            <a:br>
              <a:rPr lang="en-US" sz="2000" b="1" dirty="0" smtClean="0"/>
            </a:br>
            <a:r>
              <a:rPr lang="en-US" sz="2000" b="1" dirty="0" smtClean="0"/>
              <a:t>Use one or </a:t>
            </a:r>
            <a:r>
              <a:rPr lang="en-US" sz="2000" b="1" dirty="0"/>
              <a:t>more of </a:t>
            </a:r>
            <a:r>
              <a:rPr lang="en-US" sz="2000" b="1" dirty="0" smtClean="0"/>
              <a:t>the speech bubbles for a conversation</a:t>
            </a:r>
            <a:endParaRPr lang="it-IT" sz="2400" b="1" dirty="0"/>
          </a:p>
        </p:txBody>
      </p:sp>
      <p:sp>
        <p:nvSpPr>
          <p:cNvPr id="3" name="Segnaposto contenuto 2"/>
          <p:cNvSpPr>
            <a:spLocks noGrp="1"/>
          </p:cNvSpPr>
          <p:nvPr>
            <p:ph idx="1"/>
          </p:nvPr>
        </p:nvSpPr>
        <p:spPr>
          <a:xfrm>
            <a:off x="1463040" y="1556792"/>
            <a:ext cx="6196405" cy="4166277"/>
          </a:xfrm>
        </p:spPr>
        <p:txBody>
          <a:bodyPr/>
          <a:lstStyle/>
          <a:p>
            <a:endParaRPr lang="it-IT" dirty="0"/>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268760"/>
            <a:ext cx="7632847"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umetto 2 3"/>
          <p:cNvSpPr/>
          <p:nvPr/>
        </p:nvSpPr>
        <p:spPr>
          <a:xfrm>
            <a:off x="4932040" y="2456312"/>
            <a:ext cx="914400" cy="612648"/>
          </a:xfrm>
          <a:prstGeom prst="wedgeRoundRectCallout">
            <a:avLst>
              <a:gd name="adj1" fmla="val -18269"/>
              <a:gd name="adj2" fmla="val 68240"/>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it-IT"/>
          </a:p>
        </p:txBody>
      </p:sp>
      <p:sp>
        <p:nvSpPr>
          <p:cNvPr id="5" name="Fumetto 3 4"/>
          <p:cNvSpPr/>
          <p:nvPr/>
        </p:nvSpPr>
        <p:spPr>
          <a:xfrm>
            <a:off x="2123728" y="2456312"/>
            <a:ext cx="914400" cy="612648"/>
          </a:xfrm>
          <a:prstGeom prst="wedgeEllipseCallou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it-IT"/>
          </a:p>
        </p:txBody>
      </p:sp>
      <p:sp>
        <p:nvSpPr>
          <p:cNvPr id="6" name="Fumetto 3 5"/>
          <p:cNvSpPr/>
          <p:nvPr/>
        </p:nvSpPr>
        <p:spPr>
          <a:xfrm>
            <a:off x="7308304" y="2564904"/>
            <a:ext cx="914400" cy="612648"/>
          </a:xfrm>
          <a:prstGeom prst="wedgeEllipseCallou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it-IT"/>
          </a:p>
        </p:txBody>
      </p:sp>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6440" y="2564904"/>
            <a:ext cx="950913" cy="71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28549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20689"/>
            <a:ext cx="6965245" cy="648071"/>
          </a:xfrm>
        </p:spPr>
        <p:txBody>
          <a:bodyPr>
            <a:normAutofit fontScale="90000"/>
          </a:bodyPr>
          <a:lstStyle/>
          <a:p>
            <a:r>
              <a:rPr lang="it-IT" sz="2000" dirty="0" smtClean="0"/>
              <a:t>DIGITAL STORY TELLING</a:t>
            </a:r>
            <a:br>
              <a:rPr lang="it-IT" sz="2000" dirty="0" smtClean="0"/>
            </a:br>
            <a:r>
              <a:rPr lang="it-IT" sz="2000" dirty="0" smtClean="0"/>
              <a:t>STORYBORD THAT</a:t>
            </a:r>
            <a:endParaRPr lang="it-IT" sz="2000" dirty="0"/>
          </a:p>
        </p:txBody>
      </p:sp>
      <p:sp>
        <p:nvSpPr>
          <p:cNvPr id="3" name="Segnaposto contenuto 2"/>
          <p:cNvSpPr>
            <a:spLocks noGrp="1"/>
          </p:cNvSpPr>
          <p:nvPr>
            <p:ph idx="1"/>
          </p:nvPr>
        </p:nvSpPr>
        <p:spPr/>
        <p:txBody>
          <a:bodyPr/>
          <a:lstStyle/>
          <a:p>
            <a:endParaRPr lang="it-IT" dirty="0"/>
          </a:p>
        </p:txBody>
      </p:sp>
      <p:pic>
        <p:nvPicPr>
          <p:cNvPr id="20484" name="Picture 4" descr="E:\Progetto Vignette\Pasqual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484784"/>
            <a:ext cx="7547694" cy="4748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4529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817583"/>
            <a:ext cx="6965245" cy="667201"/>
          </a:xfrm>
        </p:spPr>
        <p:txBody>
          <a:bodyPr>
            <a:normAutofit fontScale="90000"/>
          </a:bodyPr>
          <a:lstStyle/>
          <a:p>
            <a:r>
              <a:rPr lang="it-IT" dirty="0" err="1" smtClean="0"/>
              <a:t>Let’s</a:t>
            </a:r>
            <a:r>
              <a:rPr lang="it-IT" dirty="0" smtClean="0"/>
              <a:t> play. </a:t>
            </a:r>
            <a:r>
              <a:rPr lang="it-IT" dirty="0" err="1" smtClean="0"/>
              <a:t>Review</a:t>
            </a:r>
            <a:r>
              <a:rPr lang="it-IT" dirty="0" smtClean="0"/>
              <a:t> games </a:t>
            </a:r>
            <a:endParaRPr lang="it-IT" dirty="0"/>
          </a:p>
        </p:txBody>
      </p:sp>
      <p:sp>
        <p:nvSpPr>
          <p:cNvPr id="3" name="Segnaposto contenuto 2"/>
          <p:cNvSpPr>
            <a:spLocks noGrp="1"/>
          </p:cNvSpPr>
          <p:nvPr>
            <p:ph idx="1"/>
          </p:nvPr>
        </p:nvSpPr>
        <p:spPr>
          <a:xfrm>
            <a:off x="755576" y="1484784"/>
            <a:ext cx="7416824" cy="4752528"/>
          </a:xfrm>
        </p:spPr>
        <p:txBody>
          <a:bodyPr/>
          <a:lstStyle/>
          <a:p>
            <a:pPr marL="0" indent="0">
              <a:buNone/>
            </a:pPr>
            <a:r>
              <a:rPr lang="it-IT" sz="1600" dirty="0" smtClean="0">
                <a:latin typeface="Times New Roman" pitchFamily="18" charset="0"/>
                <a:cs typeface="Times New Roman" pitchFamily="18" charset="0"/>
                <a:hlinkClick r:id="rId2"/>
              </a:rPr>
              <a:t>https</a:t>
            </a:r>
            <a:r>
              <a:rPr lang="it-IT" sz="1600" dirty="0">
                <a:latin typeface="Times New Roman" pitchFamily="18" charset="0"/>
                <a:cs typeface="Times New Roman" pitchFamily="18" charset="0"/>
                <a:hlinkClick r:id="rId2"/>
              </a:rPr>
              <a:t>://</a:t>
            </a:r>
            <a:r>
              <a:rPr lang="it-IT" sz="1600" dirty="0" smtClean="0">
                <a:latin typeface="Times New Roman" pitchFamily="18" charset="0"/>
                <a:cs typeface="Times New Roman" pitchFamily="18" charset="0"/>
                <a:hlinkClick r:id="rId2"/>
              </a:rPr>
              <a:t>www.studystack.com</a:t>
            </a:r>
            <a:r>
              <a:rPr lang="it-IT"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Explore the sets of flashcards. Find </a:t>
            </a:r>
            <a:r>
              <a:rPr lang="en-US" sz="1600" dirty="0">
                <a:latin typeface="Times New Roman" pitchFamily="18" charset="0"/>
                <a:cs typeface="Times New Roman" pitchFamily="18" charset="0"/>
              </a:rPr>
              <a:t>a set you could give </a:t>
            </a:r>
            <a:r>
              <a:rPr lang="en-US" sz="1600" dirty="0" smtClean="0">
                <a:latin typeface="Times New Roman" pitchFamily="18" charset="0"/>
                <a:cs typeface="Times New Roman" pitchFamily="18" charset="0"/>
              </a:rPr>
              <a:t>learners according to the topic you teach in </a:t>
            </a:r>
            <a:r>
              <a:rPr lang="en-US" sz="1600" dirty="0" err="1" smtClean="0">
                <a:latin typeface="Times New Roman" pitchFamily="18" charset="0"/>
                <a:cs typeface="Times New Roman" pitchFamily="18" charset="0"/>
              </a:rPr>
              <a:t>clil</a:t>
            </a:r>
            <a:r>
              <a:rPr lang="en-US" sz="1600" dirty="0" smtClean="0">
                <a:latin typeface="Times New Roman" pitchFamily="18" charset="0"/>
                <a:cs typeface="Times New Roman" pitchFamily="18" charset="0"/>
              </a:rPr>
              <a:t> approach. Copy </a:t>
            </a:r>
            <a:r>
              <a:rPr lang="en-US" sz="1600" dirty="0">
                <a:latin typeface="Times New Roman" pitchFamily="18" charset="0"/>
                <a:cs typeface="Times New Roman" pitchFamily="18" charset="0"/>
              </a:rPr>
              <a:t>the links and put them into your wiki. Sign in and create your </a:t>
            </a:r>
            <a:r>
              <a:rPr lang="en-US" sz="1600" dirty="0" smtClean="0">
                <a:latin typeface="Times New Roman" pitchFamily="18" charset="0"/>
                <a:cs typeface="Times New Roman" pitchFamily="18" charset="0"/>
              </a:rPr>
              <a:t>own vocabulary </a:t>
            </a:r>
            <a:r>
              <a:rPr lang="en-US" sz="1600" dirty="0">
                <a:latin typeface="Times New Roman" pitchFamily="18" charset="0"/>
                <a:cs typeface="Times New Roman" pitchFamily="18" charset="0"/>
              </a:rPr>
              <a:t>exercises. </a:t>
            </a:r>
            <a:endParaRPr lang="en-US" sz="1600" dirty="0" smtClean="0">
              <a:latin typeface="Times New Roman" pitchFamily="18" charset="0"/>
              <a:cs typeface="Times New Roman" pitchFamily="18" charset="0"/>
            </a:endParaRPr>
          </a:p>
          <a:p>
            <a:pPr marL="0" indent="0">
              <a:buNone/>
            </a:pPr>
            <a:r>
              <a:rPr lang="en-US" sz="1600" dirty="0" smtClean="0">
                <a:latin typeface="Times New Roman" pitchFamily="18" charset="0"/>
                <a:cs typeface="Times New Roman" pitchFamily="18" charset="0"/>
              </a:rPr>
              <a:t>Software to create exercises are usually freely </a:t>
            </a:r>
            <a:r>
              <a:rPr lang="en-US" sz="1600" dirty="0">
                <a:latin typeface="Times New Roman" pitchFamily="18" charset="0"/>
                <a:cs typeface="Times New Roman" pitchFamily="18" charset="0"/>
              </a:rPr>
              <a:t>downloadable </a:t>
            </a:r>
            <a:r>
              <a:rPr lang="en-US" sz="1600" dirty="0" smtClean="0">
                <a:latin typeface="Times New Roman" pitchFamily="18" charset="0"/>
                <a:cs typeface="Times New Roman" pitchFamily="18" charset="0"/>
              </a:rPr>
              <a:t>and programmed </a:t>
            </a:r>
            <a:r>
              <a:rPr lang="en-US" sz="1600" dirty="0">
                <a:latin typeface="Times New Roman" pitchFamily="18" charset="0"/>
                <a:cs typeface="Times New Roman" pitchFamily="18" charset="0"/>
              </a:rPr>
              <a:t>with user friendly </a:t>
            </a:r>
            <a:r>
              <a:rPr lang="en-US" sz="1600" dirty="0" smtClean="0">
                <a:latin typeface="Times New Roman" pitchFamily="18" charset="0"/>
                <a:cs typeface="Times New Roman" pitchFamily="18" charset="0"/>
              </a:rPr>
              <a:t>interfaces, very </a:t>
            </a:r>
            <a:r>
              <a:rPr lang="en-US" sz="1600" dirty="0">
                <a:latin typeface="Times New Roman" pitchFamily="18" charset="0"/>
                <a:cs typeface="Times New Roman" pitchFamily="18" charset="0"/>
              </a:rPr>
              <a:t>intuitive and easy </a:t>
            </a:r>
            <a:r>
              <a:rPr lang="en-US" sz="1600" dirty="0" smtClean="0">
                <a:latin typeface="Times New Roman" pitchFamily="18" charset="0"/>
                <a:cs typeface="Times New Roman" pitchFamily="18" charset="0"/>
              </a:rPr>
              <a:t>to use (for example Hot Potatoes </a:t>
            </a:r>
            <a:r>
              <a:rPr lang="en-US" sz="1600" dirty="0" smtClean="0">
                <a:latin typeface="Times New Roman" pitchFamily="18" charset="0"/>
                <a:cs typeface="Times New Roman" pitchFamily="18" charset="0"/>
                <a:hlinkClick r:id="rId3"/>
              </a:rPr>
              <a:t>http</a:t>
            </a:r>
            <a:r>
              <a:rPr lang="en-US" sz="1600" dirty="0">
                <a:latin typeface="Times New Roman" pitchFamily="18" charset="0"/>
                <a:cs typeface="Times New Roman" pitchFamily="18" charset="0"/>
                <a:hlinkClick r:id="rId3"/>
              </a:rPr>
              <a:t>://hotpot.uvic.ca</a:t>
            </a:r>
            <a:r>
              <a:rPr lang="en-US" sz="1600" dirty="0" smtClean="0">
                <a:latin typeface="Times New Roman" pitchFamily="18" charset="0"/>
                <a:cs typeface="Times New Roman" pitchFamily="18" charset="0"/>
                <a:hlinkClick r:id="rId3"/>
              </a:rPr>
              <a:t>/</a:t>
            </a:r>
            <a:r>
              <a:rPr lang="en-US" sz="1600" dirty="0" smtClean="0">
                <a:latin typeface="Times New Roman" pitchFamily="18" charset="0"/>
                <a:cs typeface="Times New Roman" pitchFamily="18" charset="0"/>
              </a:rPr>
              <a:t>) </a:t>
            </a:r>
            <a:endParaRPr lang="it-IT" sz="180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3" y="3212976"/>
            <a:ext cx="3960440" cy="1501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3" y="3155969"/>
            <a:ext cx="2376263" cy="155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9592" y="4797152"/>
            <a:ext cx="5743575" cy="127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12693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817583"/>
            <a:ext cx="6965245" cy="667201"/>
          </a:xfrm>
        </p:spPr>
        <p:style>
          <a:lnRef idx="1">
            <a:schemeClr val="accent4"/>
          </a:lnRef>
          <a:fillRef idx="2">
            <a:schemeClr val="accent4"/>
          </a:fillRef>
          <a:effectRef idx="1">
            <a:schemeClr val="accent4"/>
          </a:effectRef>
          <a:fontRef idx="minor">
            <a:schemeClr val="dk1"/>
          </a:fontRef>
        </p:style>
        <p:txBody>
          <a:bodyPr>
            <a:normAutofit fontScale="90000"/>
          </a:bodyPr>
          <a:lstStyle/>
          <a:p>
            <a:r>
              <a:rPr lang="it-IT" dirty="0" smtClean="0"/>
              <a:t>QUIZLET</a:t>
            </a:r>
            <a:endParaRPr lang="it-IT" dirty="0"/>
          </a:p>
        </p:txBody>
      </p:sp>
      <p:sp>
        <p:nvSpPr>
          <p:cNvPr id="3" name="Segnaposto contenuto 2"/>
          <p:cNvSpPr>
            <a:spLocks noGrp="1"/>
          </p:cNvSpPr>
          <p:nvPr>
            <p:ph idx="1"/>
          </p:nvPr>
        </p:nvSpPr>
        <p:spPr>
          <a:xfrm>
            <a:off x="755576" y="1412776"/>
            <a:ext cx="7632848" cy="4896544"/>
          </a:xfrm>
        </p:spPr>
        <p:txBody>
          <a:bodyPr/>
          <a:lstStyle/>
          <a:p>
            <a:pPr marL="0" indent="0">
              <a:buNone/>
            </a:pPr>
            <a:r>
              <a:rPr lang="en-US" dirty="0" smtClean="0">
                <a:latin typeface="Times New Roman" pitchFamily="18" charset="0"/>
                <a:cs typeface="Times New Roman" pitchFamily="18" charset="0"/>
              </a:rPr>
              <a:t>Explore </a:t>
            </a:r>
            <a:r>
              <a:rPr lang="en-US" dirty="0">
                <a:latin typeface="Times New Roman" pitchFamily="18" charset="0"/>
                <a:cs typeface="Times New Roman" pitchFamily="18" charset="0"/>
              </a:rPr>
              <a:t>http://quizlet.com and create a set of vocabulary items for </a:t>
            </a:r>
            <a:r>
              <a:rPr lang="en-US" dirty="0" smtClean="0">
                <a:latin typeface="Times New Roman" pitchFamily="18" charset="0"/>
                <a:cs typeface="Times New Roman" pitchFamily="18" charset="0"/>
              </a:rPr>
              <a:t>learners </a:t>
            </a:r>
            <a:r>
              <a:rPr lang="en-US" dirty="0">
                <a:latin typeface="Times New Roman" pitchFamily="18" charset="0"/>
                <a:cs typeface="Times New Roman" pitchFamily="18" charset="0"/>
              </a:rPr>
              <a:t>to </a:t>
            </a:r>
            <a:r>
              <a:rPr lang="en-US" dirty="0" smtClean="0">
                <a:latin typeface="Times New Roman" pitchFamily="18" charset="0"/>
                <a:cs typeface="Times New Roman" pitchFamily="18" charset="0"/>
              </a:rPr>
              <a:t>practice. By </a:t>
            </a:r>
            <a:r>
              <a:rPr lang="en-US" dirty="0" err="1">
                <a:latin typeface="Times New Roman" pitchFamily="18" charset="0"/>
                <a:cs typeface="Times New Roman" pitchFamily="18" charset="0"/>
              </a:rPr>
              <a:t>Quizlet</a:t>
            </a:r>
            <a:r>
              <a:rPr lang="en-US" dirty="0">
                <a:latin typeface="Times New Roman" pitchFamily="18" charset="0"/>
                <a:cs typeface="Times New Roman" pitchFamily="18" charset="0"/>
              </a:rPr>
              <a:t> you </a:t>
            </a:r>
            <a:r>
              <a:rPr lang="en-US" dirty="0" smtClean="0">
                <a:latin typeface="Times New Roman" pitchFamily="18" charset="0"/>
                <a:cs typeface="Times New Roman" pitchFamily="18" charset="0"/>
              </a:rPr>
              <a:t>can create </a:t>
            </a:r>
            <a:r>
              <a:rPr lang="en-US" dirty="0">
                <a:latin typeface="Times New Roman" pitchFamily="18" charset="0"/>
                <a:cs typeface="Times New Roman" pitchFamily="18" charset="0"/>
              </a:rPr>
              <a:t>tests of various types with </a:t>
            </a:r>
            <a:r>
              <a:rPr lang="en-US" dirty="0" smtClean="0">
                <a:latin typeface="Times New Roman" pitchFamily="18" charset="0"/>
                <a:cs typeface="Times New Roman" pitchFamily="18" charset="0"/>
              </a:rPr>
              <a:t>pictures included. </a:t>
            </a:r>
            <a:r>
              <a:rPr lang="en-US" dirty="0">
                <a:latin typeface="Times New Roman" pitchFamily="18" charset="0"/>
                <a:cs typeface="Times New Roman" pitchFamily="18" charset="0"/>
              </a:rPr>
              <a:t>You </a:t>
            </a:r>
            <a:r>
              <a:rPr lang="en-US" dirty="0" smtClean="0">
                <a:latin typeface="Times New Roman" pitchFamily="18" charset="0"/>
                <a:cs typeface="Times New Roman" pitchFamily="18" charset="0"/>
              </a:rPr>
              <a:t>can use </a:t>
            </a:r>
            <a:r>
              <a:rPr lang="en-US" dirty="0">
                <a:latin typeface="Times New Roman" pitchFamily="18" charset="0"/>
                <a:cs typeface="Times New Roman" pitchFamily="18" charset="0"/>
              </a:rPr>
              <a:t>flashcards </a:t>
            </a:r>
            <a:r>
              <a:rPr lang="en-US" dirty="0" smtClean="0">
                <a:latin typeface="Times New Roman" pitchFamily="18" charset="0"/>
                <a:cs typeface="Times New Roman" pitchFamily="18" charset="0"/>
              </a:rPr>
              <a:t>that have been already made by </a:t>
            </a:r>
            <a:r>
              <a:rPr lang="en-US" dirty="0">
                <a:latin typeface="Times New Roman" pitchFamily="18" charset="0"/>
                <a:cs typeface="Times New Roman" pitchFamily="18" charset="0"/>
              </a:rPr>
              <a:t>other users who have decided to share their </a:t>
            </a:r>
            <a:r>
              <a:rPr lang="en-US" dirty="0" smtClean="0">
                <a:latin typeface="Times New Roman" pitchFamily="18" charset="0"/>
                <a:cs typeface="Times New Roman" pitchFamily="18" charset="0"/>
              </a:rPr>
              <a:t>tests. </a:t>
            </a:r>
            <a:r>
              <a:rPr lang="en-US" dirty="0">
                <a:latin typeface="Times New Roman" pitchFamily="18" charset="0"/>
                <a:cs typeface="Times New Roman" pitchFamily="18" charset="0"/>
              </a:rPr>
              <a:t>But not only </a:t>
            </a:r>
            <a:r>
              <a:rPr lang="en-US" dirty="0" smtClean="0">
                <a:latin typeface="Times New Roman" pitchFamily="18" charset="0"/>
                <a:cs typeface="Times New Roman" pitchFamily="18" charset="0"/>
              </a:rPr>
              <a:t>that: </a:t>
            </a:r>
            <a:r>
              <a:rPr lang="en-US" dirty="0">
                <a:latin typeface="Times New Roman" pitchFamily="18" charset="0"/>
                <a:cs typeface="Times New Roman" pitchFamily="18" charset="0"/>
              </a:rPr>
              <a:t>you can also customize tests created by other </a:t>
            </a:r>
            <a:r>
              <a:rPr lang="en-US" dirty="0" smtClean="0">
                <a:latin typeface="Times New Roman" pitchFamily="18" charset="0"/>
                <a:cs typeface="Times New Roman" pitchFamily="18" charset="0"/>
              </a:rPr>
              <a:t>users.</a:t>
            </a:r>
            <a:endParaRPr lang="it-IT"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717032"/>
            <a:ext cx="3290689"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3717032"/>
            <a:ext cx="413082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80198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115616" y="692697"/>
            <a:ext cx="6944652" cy="576063"/>
          </a:xfrm>
        </p:spPr>
        <p:style>
          <a:lnRef idx="1">
            <a:schemeClr val="dk1"/>
          </a:lnRef>
          <a:fillRef idx="2">
            <a:schemeClr val="dk1"/>
          </a:fillRef>
          <a:effectRef idx="1">
            <a:schemeClr val="dk1"/>
          </a:effectRef>
          <a:fontRef idx="minor">
            <a:schemeClr val="dk1"/>
          </a:fontRef>
        </p:style>
        <p:txBody>
          <a:bodyPr>
            <a:normAutofit fontScale="90000"/>
          </a:bodyPr>
          <a:lstStyle/>
          <a:p>
            <a:r>
              <a:rPr lang="en-US" sz="3200" b="1" dirty="0"/>
              <a:t>Task based approach on the Web</a:t>
            </a:r>
            <a:endParaRPr lang="it-IT" sz="3200" b="1" dirty="0"/>
          </a:p>
        </p:txBody>
      </p:sp>
      <p:sp>
        <p:nvSpPr>
          <p:cNvPr id="3" name="Segnaposto contenuto 2"/>
          <p:cNvSpPr>
            <a:spLocks noGrp="1"/>
          </p:cNvSpPr>
          <p:nvPr>
            <p:ph idx="1"/>
          </p:nvPr>
        </p:nvSpPr>
        <p:spPr>
          <a:xfrm>
            <a:off x="755577" y="1268760"/>
            <a:ext cx="6552727" cy="4966295"/>
          </a:xfrm>
        </p:spPr>
        <p:txBody>
          <a:bodyPr>
            <a:normAutofit/>
          </a:bodyPr>
          <a:lstStyle/>
          <a:p>
            <a:pPr marL="0" indent="0">
              <a:buNone/>
            </a:pPr>
            <a:r>
              <a:rPr lang="en-US" sz="1600" b="1" u="sng" dirty="0" smtClean="0">
                <a:latin typeface="Times New Roman" pitchFamily="18" charset="0"/>
                <a:cs typeface="Times New Roman" pitchFamily="18" charset="0"/>
              </a:rPr>
              <a:t>Use </a:t>
            </a:r>
            <a:r>
              <a:rPr lang="en-US" sz="1600" b="1" u="sng" dirty="0">
                <a:latin typeface="Times New Roman" pitchFamily="18" charset="0"/>
                <a:cs typeface="Times New Roman" pitchFamily="18" charset="0"/>
              </a:rPr>
              <a:t>Web 2.0 for collaborative tasks . </a:t>
            </a:r>
            <a:r>
              <a:rPr lang="en-US" sz="1600" b="1" u="sng" dirty="0" smtClean="0">
                <a:latin typeface="Times New Roman" pitchFamily="18" charset="0"/>
                <a:cs typeface="Times New Roman" pitchFamily="18" charset="0"/>
              </a:rPr>
              <a:t>Project-based </a:t>
            </a:r>
            <a:r>
              <a:rPr lang="en-US" sz="1600" b="1" u="sng" dirty="0">
                <a:latin typeface="Times New Roman" pitchFamily="18" charset="0"/>
                <a:cs typeface="Times New Roman" pitchFamily="18" charset="0"/>
              </a:rPr>
              <a:t>learning (PBL)</a:t>
            </a:r>
            <a:endParaRPr lang="en-US" sz="1600" b="1" u="sng" dirty="0" smtClean="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rPr>
              <a:t>E</a:t>
            </a:r>
            <a:r>
              <a:rPr lang="en-US" sz="1600" dirty="0" smtClean="0">
                <a:latin typeface="Times New Roman" pitchFamily="18" charset="0"/>
                <a:cs typeface="Times New Roman" pitchFamily="18" charset="0"/>
              </a:rPr>
              <a:t>-literacy </a:t>
            </a:r>
            <a:r>
              <a:rPr lang="en-US" sz="1600" dirty="0">
                <a:latin typeface="Times New Roman" pitchFamily="18" charset="0"/>
                <a:cs typeface="Times New Roman" pitchFamily="18" charset="0"/>
              </a:rPr>
              <a:t>skills can be developed through </a:t>
            </a:r>
            <a:r>
              <a:rPr lang="en-US" sz="1600" dirty="0" smtClean="0">
                <a:latin typeface="Times New Roman" pitchFamily="18" charset="0"/>
                <a:cs typeface="Times New Roman" pitchFamily="18" charset="0"/>
              </a:rPr>
              <a:t>internet-based projects </a:t>
            </a:r>
            <a:r>
              <a:rPr lang="en-US" sz="1600" dirty="0">
                <a:latin typeface="Times New Roman" pitchFamily="18" charset="0"/>
                <a:cs typeface="Times New Roman" pitchFamily="18" charset="0"/>
              </a:rPr>
              <a:t>and activities. One activity is a </a:t>
            </a:r>
            <a:r>
              <a:rPr lang="en-US" sz="1600" b="1" dirty="0" err="1">
                <a:latin typeface="Times New Roman" pitchFamily="18" charset="0"/>
                <a:cs typeface="Times New Roman" pitchFamily="18" charset="0"/>
              </a:rPr>
              <a:t>WebQuest</a:t>
            </a:r>
            <a:r>
              <a:rPr lang="en-US" sz="1600" dirty="0">
                <a:latin typeface="Times New Roman" pitchFamily="18" charset="0"/>
                <a:cs typeface="Times New Roman" pitchFamily="18" charset="0"/>
              </a:rPr>
              <a:t> (see http://</a:t>
            </a:r>
            <a:r>
              <a:rPr lang="en-US" sz="1600" dirty="0" smtClean="0">
                <a:latin typeface="Times New Roman" pitchFamily="18" charset="0"/>
                <a:cs typeface="Times New Roman" pitchFamily="18" charset="0"/>
              </a:rPr>
              <a:t>webquest.org/). </a:t>
            </a:r>
          </a:p>
          <a:p>
            <a:pPr marL="0" indent="0">
              <a:buNone/>
            </a:pPr>
            <a:r>
              <a:rPr lang="en-US" sz="1600" dirty="0" smtClean="0">
                <a:latin typeface="Times New Roman" pitchFamily="18" charset="0"/>
                <a:cs typeface="Times New Roman" pitchFamily="18" charset="0"/>
              </a:rPr>
              <a:t>A </a:t>
            </a:r>
            <a:r>
              <a:rPr lang="en-US" sz="1600" dirty="0" err="1">
                <a:latin typeface="Times New Roman" pitchFamily="18" charset="0"/>
                <a:cs typeface="Times New Roman" pitchFamily="18" charset="0"/>
              </a:rPr>
              <a:t>WebQuest</a:t>
            </a:r>
            <a:r>
              <a:rPr lang="en-US" sz="1600" dirty="0">
                <a:latin typeface="Times New Roman" pitchFamily="18" charset="0"/>
                <a:cs typeface="Times New Roman" pitchFamily="18" charset="0"/>
              </a:rPr>
              <a:t> is an inquiry-oriented activity in which some or all of the information that learners interact with comes from resources on the Internet. (Dodge, 1995:1)</a:t>
            </a:r>
          </a:p>
          <a:p>
            <a:pPr marL="0" indent="0">
              <a:buNone/>
            </a:pPr>
            <a:r>
              <a:rPr lang="en-US" sz="1600" dirty="0" smtClean="0">
                <a:latin typeface="Times New Roman" pitchFamily="18" charset="0"/>
                <a:cs typeface="Times New Roman" pitchFamily="18" charset="0"/>
              </a:rPr>
              <a:t>Web quest is </a:t>
            </a:r>
            <a:r>
              <a:rPr lang="en-US" sz="1600" dirty="0">
                <a:latin typeface="Times New Roman" pitchFamily="18" charset="0"/>
                <a:cs typeface="Times New Roman" pitchFamily="18" charset="0"/>
              </a:rPr>
              <a:t>built around an engaging and doable task that elicits higher order thinking of some kind. It's about doing something with information. The thinking can be creative or critical, and involve problem solving, </a:t>
            </a:r>
            <a:r>
              <a:rPr lang="en-US" sz="1600" dirty="0" err="1">
                <a:latin typeface="Times New Roman" pitchFamily="18" charset="0"/>
                <a:cs typeface="Times New Roman" pitchFamily="18" charset="0"/>
              </a:rPr>
              <a:t>judgement</a:t>
            </a:r>
            <a:r>
              <a:rPr lang="en-US" sz="1600" dirty="0">
                <a:latin typeface="Times New Roman" pitchFamily="18" charset="0"/>
                <a:cs typeface="Times New Roman" pitchFamily="18" charset="0"/>
              </a:rPr>
              <a:t>, analysis, or synthesis. The task has to be more than simply answering questions  </a:t>
            </a:r>
            <a:r>
              <a:rPr lang="en-US" sz="1600" dirty="0" smtClean="0">
                <a:latin typeface="Times New Roman" pitchFamily="18" charset="0"/>
                <a:cs typeface="Times New Roman" pitchFamily="18" charset="0"/>
              </a:rPr>
              <a:t>(</a:t>
            </a:r>
            <a:r>
              <a:rPr lang="en-US" sz="1600" dirty="0">
                <a:latin typeface="Times New Roman" pitchFamily="18" charset="0"/>
                <a:cs typeface="Times New Roman" pitchFamily="18" charset="0"/>
              </a:rPr>
              <a:t>Starr, 2000)</a:t>
            </a:r>
          </a:p>
          <a:p>
            <a:endParaRPr lang="it-IT" sz="1800"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813" y="4077071"/>
            <a:ext cx="3371850" cy="2172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1412776"/>
            <a:ext cx="1166988" cy="4836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4293096"/>
            <a:ext cx="3174237" cy="1942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53608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620689"/>
            <a:ext cx="6965245" cy="504056"/>
          </a:xfrm>
        </p:spPr>
        <p:style>
          <a:lnRef idx="0">
            <a:schemeClr val="accent1"/>
          </a:lnRef>
          <a:fillRef idx="3">
            <a:schemeClr val="accent1"/>
          </a:fillRef>
          <a:effectRef idx="3">
            <a:schemeClr val="accent1"/>
          </a:effectRef>
          <a:fontRef idx="minor">
            <a:schemeClr val="lt1"/>
          </a:fontRef>
        </p:style>
        <p:txBody>
          <a:bodyPr>
            <a:normAutofit fontScale="90000"/>
          </a:bodyPr>
          <a:lstStyle/>
          <a:p>
            <a:r>
              <a:rPr lang="it-IT" dirty="0" smtClean="0"/>
              <a:t>VOKI</a:t>
            </a:r>
            <a:endParaRPr lang="it-IT" dirty="0"/>
          </a:p>
        </p:txBody>
      </p:sp>
      <p:sp>
        <p:nvSpPr>
          <p:cNvPr id="3" name="Segnaposto contenuto 2"/>
          <p:cNvSpPr>
            <a:spLocks noGrp="1"/>
          </p:cNvSpPr>
          <p:nvPr>
            <p:ph idx="1"/>
          </p:nvPr>
        </p:nvSpPr>
        <p:spPr>
          <a:xfrm>
            <a:off x="899592" y="1124744"/>
            <a:ext cx="7704856" cy="5136316"/>
          </a:xfrm>
        </p:spPr>
        <p:txBody>
          <a:bodyPr>
            <a:normAutofit/>
          </a:bodyPr>
          <a:lstStyle/>
          <a:p>
            <a:pPr marL="0" indent="0">
              <a:buNone/>
            </a:pPr>
            <a:r>
              <a:rPr lang="en-US" sz="1600" dirty="0" err="1" smtClean="0">
                <a:latin typeface="Times New Roman" pitchFamily="18" charset="0"/>
                <a:cs typeface="Times New Roman" pitchFamily="18" charset="0"/>
              </a:rPr>
              <a:t>Voki</a:t>
            </a:r>
            <a:r>
              <a:rPr lang="en-US" sz="1600" dirty="0" smtClean="0">
                <a:latin typeface="Times New Roman" pitchFamily="18" charset="0"/>
                <a:cs typeface="Times New Roman" pitchFamily="18" charset="0"/>
              </a:rPr>
              <a:t> </a:t>
            </a:r>
            <a:r>
              <a:rPr lang="en-US" sz="1600" dirty="0">
                <a:latin typeface="Times New Roman" pitchFamily="18" charset="0"/>
                <a:cs typeface="Times New Roman" pitchFamily="18" charset="0"/>
              </a:rPr>
              <a:t>allows you, or your students, to generate fun listening activities through the creation of avatars to represent you, a fictitious character, or your students. You can use TTS, upload audio files or use your smart phone to record. You can place your listening activity (avatar) in your social network site or blog, or even email it for homework. </a:t>
            </a:r>
            <a:r>
              <a:rPr lang="en-US" sz="1600" dirty="0" err="1">
                <a:latin typeface="Times New Roman" pitchFamily="18" charset="0"/>
                <a:cs typeface="Times New Roman" pitchFamily="18" charset="0"/>
              </a:rPr>
              <a:t>Voki</a:t>
            </a:r>
            <a:r>
              <a:rPr lang="en-US" sz="1600" dirty="0">
                <a:latin typeface="Times New Roman" pitchFamily="18" charset="0"/>
                <a:cs typeface="Times New Roman" pitchFamily="18" charset="0"/>
              </a:rPr>
              <a:t> can be used for the post-listening stage. You may decide, for example, to have your learners create their own </a:t>
            </a:r>
            <a:r>
              <a:rPr lang="en-US" sz="1600" dirty="0" err="1">
                <a:latin typeface="Times New Roman" pitchFamily="18" charset="0"/>
                <a:cs typeface="Times New Roman" pitchFamily="18" charset="0"/>
              </a:rPr>
              <a:t>Voki</a:t>
            </a:r>
            <a:r>
              <a:rPr lang="en-US" sz="1600" dirty="0">
                <a:latin typeface="Times New Roman" pitchFamily="18" charset="0"/>
                <a:cs typeface="Times New Roman" pitchFamily="18" charset="0"/>
              </a:rPr>
              <a:t> as a response. The advantage of using TTS technology is that if students have memorized words with the wrong pronunciation, once their text is converted to speech, they will notice the difference. After all, research shows that learners have consistently reported that memorizing words with the wrong pronunciation greatly interferes with their listening comprehension performance (</a:t>
            </a:r>
            <a:r>
              <a:rPr lang="en-US" sz="1600" dirty="0" err="1">
                <a:latin typeface="Times New Roman" pitchFamily="18" charset="0"/>
                <a:cs typeface="Times New Roman" pitchFamily="18" charset="0"/>
              </a:rPr>
              <a:t>Goh</a:t>
            </a:r>
            <a:r>
              <a:rPr lang="en-US" sz="1600" dirty="0">
                <a:latin typeface="Times New Roman" pitchFamily="18" charset="0"/>
                <a:cs typeface="Times New Roman" pitchFamily="18" charset="0"/>
              </a:rPr>
              <a:t>, 2008). </a:t>
            </a:r>
            <a:endParaRPr lang="it-IT" sz="1600" dirty="0">
              <a:latin typeface="Times New Roman" pitchFamily="18" charset="0"/>
              <a:cs typeface="Times New Roman" pitchFamily="18" charset="0"/>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712792"/>
            <a:ext cx="5688632" cy="2380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0207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817583"/>
            <a:ext cx="6965245" cy="595193"/>
          </a:xfrm>
        </p:spPr>
        <p:style>
          <a:lnRef idx="0">
            <a:scrgbClr r="0" g="0" b="0"/>
          </a:lnRef>
          <a:fillRef idx="1001">
            <a:schemeClr val="lt2"/>
          </a:fillRef>
          <a:effectRef idx="0">
            <a:scrgbClr r="0" g="0" b="0"/>
          </a:effectRef>
          <a:fontRef idx="major"/>
        </p:style>
        <p:txBody>
          <a:bodyPr>
            <a:normAutofit fontScale="90000"/>
          </a:bodyPr>
          <a:lstStyle/>
          <a:p>
            <a:r>
              <a:rPr lang="it-IT" dirty="0" smtClean="0"/>
              <a:t>LISTENING</a:t>
            </a:r>
            <a:endParaRPr lang="it-IT" dirty="0"/>
          </a:p>
        </p:txBody>
      </p:sp>
      <p:sp>
        <p:nvSpPr>
          <p:cNvPr id="3" name="Segnaposto contenuto 2"/>
          <p:cNvSpPr>
            <a:spLocks noGrp="1"/>
          </p:cNvSpPr>
          <p:nvPr>
            <p:ph idx="1"/>
          </p:nvPr>
        </p:nvSpPr>
        <p:spPr>
          <a:xfrm>
            <a:off x="1463040" y="1412776"/>
            <a:ext cx="6196405" cy="4310293"/>
          </a:xfrm>
        </p:spPr>
        <p:txBody>
          <a:bodyPr>
            <a:normAutofit/>
          </a:bodyPr>
          <a:lstStyle/>
          <a:p>
            <a:pPr marL="0" indent="0">
              <a:buNone/>
            </a:pPr>
            <a:r>
              <a:rPr lang="en-US" dirty="0" smtClean="0"/>
              <a:t>Go </a:t>
            </a:r>
            <a:r>
              <a:rPr lang="en-US" dirty="0"/>
              <a:t>to </a:t>
            </a:r>
            <a:r>
              <a:rPr lang="en-US" dirty="0">
                <a:hlinkClick r:id="rId2"/>
              </a:rPr>
              <a:t>http://</a:t>
            </a:r>
            <a:r>
              <a:rPr lang="en-US" dirty="0" smtClean="0">
                <a:hlinkClick r:id="rId2"/>
              </a:rPr>
              <a:t>www.lessonstream.org</a:t>
            </a:r>
            <a:r>
              <a:rPr lang="en-US" dirty="0" smtClean="0"/>
              <a:t> and </a:t>
            </a:r>
            <a:r>
              <a:rPr lang="en-US" dirty="0"/>
              <a:t>find a video clip you like and can use with your </a:t>
            </a:r>
            <a:r>
              <a:rPr lang="en-US" dirty="0" smtClean="0"/>
              <a:t>learners. Download </a:t>
            </a:r>
            <a:r>
              <a:rPr lang="en-US" dirty="0"/>
              <a:t>the clip and the lesson plan that goes with it</a:t>
            </a:r>
            <a:r>
              <a:rPr lang="en-US" dirty="0" smtClean="0"/>
              <a:t>.</a:t>
            </a:r>
          </a:p>
          <a:p>
            <a:pPr marL="0" indent="0">
              <a:buNone/>
            </a:pPr>
            <a:endParaRPr lang="it-IT" dirty="0"/>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436495"/>
            <a:ext cx="2428875"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2221" y="3436496"/>
            <a:ext cx="4333875" cy="2428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09529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5023" y="817583"/>
            <a:ext cx="6965245" cy="523185"/>
          </a:xfrm>
        </p:spPr>
        <p:txBody>
          <a:bodyPr>
            <a:normAutofit fontScale="90000"/>
          </a:bodyPr>
          <a:lstStyle/>
          <a:p>
            <a:r>
              <a:rPr lang="it-IT" dirty="0" err="1" smtClean="0"/>
              <a:t>Not</a:t>
            </a:r>
            <a:r>
              <a:rPr lang="it-IT" dirty="0" smtClean="0"/>
              <a:t> </a:t>
            </a:r>
            <a:r>
              <a:rPr lang="it-IT" dirty="0" err="1" smtClean="0"/>
              <a:t>only</a:t>
            </a:r>
            <a:r>
              <a:rPr lang="it-IT" dirty="0"/>
              <a:t> </a:t>
            </a:r>
            <a:r>
              <a:rPr lang="it-IT" dirty="0" err="1" smtClean="0"/>
              <a:t>Power</a:t>
            </a:r>
            <a:r>
              <a:rPr lang="it-IT" dirty="0" smtClean="0"/>
              <a:t> Point …</a:t>
            </a:r>
            <a:endParaRPr lang="it-IT" dirty="0"/>
          </a:p>
        </p:txBody>
      </p:sp>
      <p:sp>
        <p:nvSpPr>
          <p:cNvPr id="3" name="Segnaposto contenuto 2"/>
          <p:cNvSpPr>
            <a:spLocks noGrp="1"/>
          </p:cNvSpPr>
          <p:nvPr>
            <p:ph idx="1"/>
          </p:nvPr>
        </p:nvSpPr>
        <p:spPr>
          <a:xfrm>
            <a:off x="755576" y="1412776"/>
            <a:ext cx="7416824" cy="4752600"/>
          </a:xfrm>
        </p:spPr>
        <p:txBody>
          <a:bodyPr>
            <a:normAutofit/>
          </a:bodyPr>
          <a:lstStyle/>
          <a:p>
            <a:pPr marL="0" indent="0">
              <a:buNone/>
            </a:pPr>
            <a:r>
              <a:rPr lang="it-IT" sz="1800" dirty="0" smtClean="0">
                <a:latin typeface="Times New Roman" pitchFamily="18" charset="0"/>
                <a:cs typeface="Times New Roman" pitchFamily="18" charset="0"/>
              </a:rPr>
              <a:t>PREZI:</a:t>
            </a:r>
          </a:p>
          <a:p>
            <a:pPr marL="0" indent="0">
              <a:buNone/>
            </a:pPr>
            <a:r>
              <a:rPr lang="it-IT" sz="1800" u="sng" dirty="0" smtClean="0">
                <a:latin typeface="Times New Roman" pitchFamily="18" charset="0"/>
                <a:cs typeface="Times New Roman" pitchFamily="18" charset="0"/>
                <a:hlinkClick r:id="rId2"/>
              </a:rPr>
              <a:t>My CLIL </a:t>
            </a:r>
            <a:r>
              <a:rPr lang="it-IT" sz="1800" u="sng" dirty="0" err="1" smtClean="0">
                <a:latin typeface="Times New Roman" pitchFamily="18" charset="0"/>
                <a:cs typeface="Times New Roman" pitchFamily="18" charset="0"/>
                <a:hlinkClick r:id="rId2"/>
              </a:rPr>
              <a:t>dissertation</a:t>
            </a:r>
            <a:endParaRPr lang="it-IT" sz="1800" u="sng" dirty="0" smtClean="0">
              <a:latin typeface="Times New Roman" pitchFamily="18" charset="0"/>
              <a:cs typeface="Times New Roman" pitchFamily="18" charset="0"/>
              <a:hlinkClick r:id="rId2"/>
            </a:endParaRPr>
          </a:p>
          <a:p>
            <a:pPr marL="0" indent="0">
              <a:buNone/>
            </a:pPr>
            <a:r>
              <a:rPr lang="it-IT" sz="1800" dirty="0" smtClean="0">
                <a:latin typeface="Times New Roman" pitchFamily="18" charset="0"/>
                <a:cs typeface="Times New Roman" pitchFamily="18" charset="0"/>
                <a:hlinkClick r:id="rId2"/>
              </a:rPr>
              <a:t>https</a:t>
            </a:r>
            <a:r>
              <a:rPr lang="it-IT" sz="1800" dirty="0">
                <a:latin typeface="Times New Roman" pitchFamily="18" charset="0"/>
                <a:cs typeface="Times New Roman" pitchFamily="18" charset="0"/>
                <a:hlinkClick r:id="rId2"/>
              </a:rPr>
              <a:t>://prezi.com/ej0ddkwlcefj/copy-of-the-slavery-un-percorso-didattico-modulare-di-storia-in-metodologia-clil</a:t>
            </a:r>
            <a:r>
              <a:rPr lang="it-IT" sz="1800" dirty="0" smtClean="0">
                <a:latin typeface="Times New Roman" pitchFamily="18" charset="0"/>
                <a:cs typeface="Times New Roman" pitchFamily="18" charset="0"/>
                <a:hlinkClick r:id="rId2"/>
              </a:rPr>
              <a:t>/</a:t>
            </a:r>
            <a:endParaRPr lang="it-IT" sz="1800" dirty="0" smtClean="0">
              <a:latin typeface="Times New Roman" pitchFamily="18" charset="0"/>
              <a:cs typeface="Times New Roman" pitchFamily="18" charset="0"/>
            </a:endParaRPr>
          </a:p>
          <a:p>
            <a:pPr marL="0" indent="0">
              <a:buNone/>
            </a:pPr>
            <a:r>
              <a:rPr lang="it-IT" sz="1800" dirty="0" err="1" smtClean="0">
                <a:latin typeface="Times New Roman" pitchFamily="18" charset="0"/>
                <a:cs typeface="Times New Roman" pitchFamily="18" charset="0"/>
              </a:rPr>
              <a:t>PowToon</a:t>
            </a:r>
            <a:r>
              <a:rPr lang="it-IT" sz="1800" dirty="0" smtClean="0">
                <a:latin typeface="Times New Roman" pitchFamily="18" charset="0"/>
                <a:cs typeface="Times New Roman" pitchFamily="18" charset="0"/>
              </a:rPr>
              <a:t>.</a:t>
            </a:r>
          </a:p>
          <a:p>
            <a:pPr marL="0" indent="0">
              <a:buNone/>
            </a:pPr>
            <a:r>
              <a:rPr lang="it-IT" sz="1800" dirty="0">
                <a:latin typeface="Times New Roman" pitchFamily="18" charset="0"/>
                <a:cs typeface="Times New Roman" pitchFamily="18" charset="0"/>
                <a:hlinkClick r:id="rId3"/>
              </a:rPr>
              <a:t>https://</a:t>
            </a:r>
            <a:r>
              <a:rPr lang="it-IT" sz="1800" dirty="0" smtClean="0">
                <a:latin typeface="Times New Roman" pitchFamily="18" charset="0"/>
                <a:cs typeface="Times New Roman" pitchFamily="18" charset="0"/>
                <a:hlinkClick r:id="rId3"/>
              </a:rPr>
              <a:t>www.powtoon.com</a:t>
            </a:r>
            <a:r>
              <a:rPr lang="it-IT" sz="1800" dirty="0" smtClean="0">
                <a:latin typeface="Times New Roman" pitchFamily="18" charset="0"/>
                <a:cs typeface="Times New Roman" pitchFamily="18" charset="0"/>
              </a:rPr>
              <a:t> </a:t>
            </a:r>
          </a:p>
          <a:p>
            <a:pPr marL="0" indent="0">
              <a:buNone/>
            </a:pPr>
            <a:endParaRPr lang="it-IT" sz="1800"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4869160"/>
            <a:ext cx="3514725"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584" y="4869159"/>
            <a:ext cx="3171056" cy="1296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57571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CREATE YOUR </a:t>
            </a:r>
            <a:r>
              <a:rPr lang="it-IT" sz="3200" dirty="0"/>
              <a:t>OWN LESSON https://www.tes.com/lessons</a:t>
            </a:r>
          </a:p>
        </p:txBody>
      </p:sp>
      <p:pic>
        <p:nvPicPr>
          <p:cNvPr id="4" name="Segnaposto contenuto 3"/>
          <p:cNvPicPr>
            <a:picLocks noGrp="1" noChangeAspect="1"/>
          </p:cNvPicPr>
          <p:nvPr>
            <p:ph idx="1"/>
          </p:nvPr>
        </p:nvPicPr>
        <p:blipFill>
          <a:blip r:embed="rId2"/>
          <a:stretch>
            <a:fillRect/>
          </a:stretch>
        </p:blipFill>
        <p:spPr>
          <a:xfrm>
            <a:off x="1625317" y="2033178"/>
            <a:ext cx="5904655" cy="4104455"/>
          </a:xfrm>
          <a:prstGeom prst="rect">
            <a:avLst/>
          </a:prstGeom>
        </p:spPr>
      </p:pic>
    </p:spTree>
    <p:extLst>
      <p:ext uri="{BB962C8B-B14F-4D97-AF65-F5344CB8AC3E}">
        <p14:creationId xmlns:p14="http://schemas.microsoft.com/office/powerpoint/2010/main" val="12277871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764704"/>
            <a:ext cx="7200800"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519099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ntina da disegno">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ntina da disegno">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1_Puntina da disegno">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ntina da disegno">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3.xml><?xml version="1.0" encoding="utf-8"?>
<a:theme xmlns:a="http://schemas.openxmlformats.org/drawingml/2006/main" name="4_Puntina da disegno">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ntina da disegno">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4.xml><?xml version="1.0" encoding="utf-8"?>
<a:theme xmlns:a="http://schemas.openxmlformats.org/drawingml/2006/main" name="5_Puntina da disegno">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ntina da disegno">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5.xml><?xml version="1.0" encoding="utf-8"?>
<a:theme xmlns:a="http://schemas.openxmlformats.org/drawingml/2006/main" name="9_Puntina da disegno">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ntina da disegno">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6.xml><?xml version="1.0" encoding="utf-8"?>
<a:theme xmlns:a="http://schemas.openxmlformats.org/drawingml/2006/main" name="11_Puntina da disegno">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ntina da disegno">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7.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1697</TotalTime>
  <Words>1649</Words>
  <Application>Microsoft Office PowerPoint</Application>
  <PresentationFormat>Prezentácia na obrazovke (4:3)</PresentationFormat>
  <Paragraphs>74</Paragraphs>
  <Slides>27</Slides>
  <Notes>0</Notes>
  <HiddenSlides>0</HiddenSlides>
  <MMClips>0</MMClips>
  <ScaleCrop>false</ScaleCrop>
  <HeadingPairs>
    <vt:vector size="4" baseType="variant">
      <vt:variant>
        <vt:lpstr>Motív</vt:lpstr>
      </vt:variant>
      <vt:variant>
        <vt:i4>6</vt:i4>
      </vt:variant>
      <vt:variant>
        <vt:lpstr>Nadpisy snímok</vt:lpstr>
      </vt:variant>
      <vt:variant>
        <vt:i4>27</vt:i4>
      </vt:variant>
    </vt:vector>
  </HeadingPairs>
  <TitlesOfParts>
    <vt:vector size="33" baseType="lpstr">
      <vt:lpstr>Puntina da disegno</vt:lpstr>
      <vt:lpstr>1_Puntina da disegno</vt:lpstr>
      <vt:lpstr>4_Puntina da disegno</vt:lpstr>
      <vt:lpstr>5_Puntina da disegno</vt:lpstr>
      <vt:lpstr>9_Puntina da disegno</vt:lpstr>
      <vt:lpstr>11_Puntina da disegno</vt:lpstr>
      <vt:lpstr>ICT AND CLIL TEACHER : EMMA ABBATE  </vt:lpstr>
      <vt:lpstr>BUILD A LEARNING COMUNITY: EDMODO</vt:lpstr>
      <vt:lpstr>LET’S WIKI!</vt:lpstr>
      <vt:lpstr> How to set up a class wiki on wikispaces in 3 easy steps  </vt:lpstr>
      <vt:lpstr> SOCIAL LEARNING Collaborative Spaces / Social Software </vt:lpstr>
      <vt:lpstr>CLIL AND SOCIAL NETWORKING </vt:lpstr>
      <vt:lpstr>Prezentácia programu PowerPoint</vt:lpstr>
      <vt:lpstr>Prezentácia programu PowerPoint</vt:lpstr>
      <vt:lpstr>Prezentácia programu PowerPoint</vt:lpstr>
      <vt:lpstr>Prezentácia programu PowerPoint</vt:lpstr>
      <vt:lpstr>Example of fakebook exercise</vt:lpstr>
      <vt:lpstr>TALKING IMAGES  an interesting tool for engaging students in CLIL </vt:lpstr>
      <vt:lpstr>GLOGSTER </vt:lpstr>
      <vt:lpstr>GUESSING THE LESSON. Word clouds creators ICE BREAKER TECNIQUE: Tag clouds brain storming activity</vt:lpstr>
      <vt:lpstr>Keyword Extractor Tool</vt:lpstr>
      <vt:lpstr>THE ACADEMIC WORD LIST (AWL)</vt:lpstr>
      <vt:lpstr>Let’s puzzle! Tools for LANGUAGE GAMES’ creating </vt:lpstr>
      <vt:lpstr>WHAT COULD BE BEING SAID HERE?  Use one or more of the speech bubbles for a conversation</vt:lpstr>
      <vt:lpstr>DIGITAL STORY TELLING STORYBORD THAT</vt:lpstr>
      <vt:lpstr>Let’s play. Review games </vt:lpstr>
      <vt:lpstr>QUIZLET</vt:lpstr>
      <vt:lpstr>Task based approach on the Web</vt:lpstr>
      <vt:lpstr>VOKI</vt:lpstr>
      <vt:lpstr>LISTENING</vt:lpstr>
      <vt:lpstr>Not only Power Point …</vt:lpstr>
      <vt:lpstr>CREATE YOUR OWN LESSON https://www.tes.com/lessons</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AVOID THE EVEREST SYNDROME!  ENJOY TECNOLOGY!</dc:title>
  <dc:creator>emma</dc:creator>
  <cp:lastModifiedBy>Janka</cp:lastModifiedBy>
  <cp:revision>146</cp:revision>
  <dcterms:created xsi:type="dcterms:W3CDTF">2015-11-20T22:53:15Z</dcterms:created>
  <dcterms:modified xsi:type="dcterms:W3CDTF">2017-05-12T10:57:16Z</dcterms:modified>
</cp:coreProperties>
</file>