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9" r:id="rId3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2208" y="-8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875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412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45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111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516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43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72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769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307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758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771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7945AE6-094B-4459-B9F1-A4F363C9A801}" type="slidenum">
              <a:rPr lang="it-IT" smtClean="0">
                <a:solidFill>
                  <a:srgbClr val="93A299">
                    <a:lumMod val="50000"/>
                  </a:srgbClr>
                </a:solidFill>
              </a:rPr>
              <a:pPr/>
              <a:t>‹#›</a:t>
            </a:fld>
            <a:endParaRPr lang="it-IT">
              <a:solidFill>
                <a:srgbClr val="93A299">
                  <a:lumMod val="50000"/>
                </a:srgb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2640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8718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593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763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338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5163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7965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7130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9158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770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634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D5A8C-6492-48B0-96A9-B76B3A432C18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12/05/2017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3B469-5B88-4716-9923-333ED3550FA1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09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6C512FF-E050-47D8-AE7E-CF07BB753B88}" type="datetimeFigureOut">
              <a:rPr lang="it-IT" smtClean="0">
                <a:solidFill>
                  <a:srgbClr val="564B3C"/>
                </a:solidFill>
              </a:rPr>
              <a:pPr/>
              <a:t>12/05/2017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564B3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7945AE6-094B-4459-B9F1-A4F363C9A801}" type="slidenum">
              <a:rPr lang="it-IT" smtClean="0">
                <a:solidFill>
                  <a:srgbClr val="564B3C"/>
                </a:solidFill>
              </a:rPr>
              <a:pPr/>
              <a:t>‹#›</a:t>
            </a:fld>
            <a:endParaRPr lang="it-IT">
              <a:solidFill>
                <a:srgbClr val="564B3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18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firstworldwar.com/weaponry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jigsawplanet.com/?rc=play&amp;pid=2491bea2f59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ww.teachingenglish.org.uk/article/clil-art-dali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youtube.com/watch?v=ZJOteam-zWw&amp;index=3&amp;list=PLp-wXwmbv3z8aAJrhyttiqPMiKy0WVJym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it-IT" sz="3200" dirty="0" smtClean="0"/>
              <a:t>3. SPEAKING AND WRITING ACTIVITIES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208912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12976"/>
            <a:ext cx="5715000" cy="3645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595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DIAMOND RANKING ACTIVITY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" y="692696"/>
            <a:ext cx="9036494" cy="61902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dirty="0"/>
              <a:t>Go to </a:t>
            </a:r>
            <a:r>
              <a:rPr lang="it-IT" sz="2000" dirty="0">
                <a:hlinkClick r:id="rId2"/>
              </a:rPr>
              <a:t>http://www.firstworldwar.com/weaponry</a:t>
            </a:r>
            <a:r>
              <a:rPr lang="it-IT" sz="2000" dirty="0" smtClean="0">
                <a:hlinkClick r:id="rId2"/>
              </a:rPr>
              <a:t>/</a:t>
            </a:r>
            <a:r>
              <a:rPr lang="it-IT" sz="2000" dirty="0" smtClean="0"/>
              <a:t> </a:t>
            </a:r>
          </a:p>
          <a:p>
            <a:pPr marL="0" indent="0">
              <a:buNone/>
            </a:pPr>
            <a:r>
              <a:rPr lang="it-IT" sz="2000" dirty="0" smtClean="0"/>
              <a:t>In </a:t>
            </a:r>
            <a:r>
              <a:rPr lang="it-IT" sz="2000" dirty="0" err="1" smtClean="0"/>
              <a:t>group</a:t>
            </a:r>
            <a:r>
              <a:rPr lang="it-IT" sz="2000" dirty="0" smtClean="0"/>
              <a:t> of 4 </a:t>
            </a:r>
            <a:r>
              <a:rPr lang="it-IT" sz="2000" dirty="0" err="1" smtClean="0"/>
              <a:t>order</a:t>
            </a:r>
            <a:r>
              <a:rPr lang="it-IT" sz="2000" dirty="0" smtClean="0"/>
              <a:t> in the </a:t>
            </a:r>
            <a:r>
              <a:rPr lang="it-IT" sz="2000" dirty="0" err="1" smtClean="0"/>
              <a:t>diamond</a:t>
            </a:r>
            <a:r>
              <a:rPr lang="it-IT" sz="2000" dirty="0" smtClean="0"/>
              <a:t> </a:t>
            </a:r>
            <a:r>
              <a:rPr lang="it-IT" sz="2000" dirty="0" err="1" smtClean="0"/>
              <a:t>diagram</a:t>
            </a:r>
            <a:r>
              <a:rPr lang="it-IT" sz="2000" dirty="0" smtClean="0"/>
              <a:t> </a:t>
            </a:r>
            <a:r>
              <a:rPr lang="it-IT" sz="2000" dirty="0" err="1" smtClean="0"/>
              <a:t>below</a:t>
            </a:r>
            <a:r>
              <a:rPr lang="it-IT" sz="2000" dirty="0" smtClean="0"/>
              <a:t> the WW1 </a:t>
            </a:r>
            <a:r>
              <a:rPr lang="it-IT" sz="2000" dirty="0" err="1" smtClean="0"/>
              <a:t>weapons</a:t>
            </a:r>
            <a:r>
              <a:rPr lang="it-IT" sz="2000" dirty="0" smtClean="0"/>
              <a:t> </a:t>
            </a:r>
            <a:r>
              <a:rPr lang="it-IT" sz="2000" dirty="0" err="1" smtClean="0"/>
              <a:t>according</a:t>
            </a:r>
            <a:r>
              <a:rPr lang="it-IT" sz="2000" dirty="0" smtClean="0"/>
              <a:t> to </a:t>
            </a:r>
            <a:r>
              <a:rPr lang="it-IT" sz="2000" dirty="0" err="1" smtClean="0"/>
              <a:t>their</a:t>
            </a:r>
            <a:r>
              <a:rPr lang="it-IT" sz="2000" dirty="0" smtClean="0"/>
              <a:t> </a:t>
            </a:r>
            <a:r>
              <a:rPr lang="it-IT" sz="2000" dirty="0" err="1" smtClean="0"/>
              <a:t>destructive</a:t>
            </a:r>
            <a:r>
              <a:rPr lang="it-IT" sz="2000" dirty="0" smtClean="0"/>
              <a:t> </a:t>
            </a:r>
            <a:r>
              <a:rPr lang="it-IT" sz="2000" dirty="0" err="1" smtClean="0"/>
              <a:t>capabilities</a:t>
            </a:r>
            <a:r>
              <a:rPr lang="it-IT" sz="2000" dirty="0" smtClean="0"/>
              <a:t>. </a:t>
            </a:r>
            <a:r>
              <a:rPr lang="it-IT" sz="2000" dirty="0" err="1" smtClean="0"/>
              <a:t>Explain</a:t>
            </a:r>
            <a:r>
              <a:rPr lang="it-IT" sz="2000" dirty="0" smtClean="0"/>
              <a:t> the </a:t>
            </a:r>
            <a:r>
              <a:rPr lang="it-IT" sz="2000" dirty="0" err="1" smtClean="0"/>
              <a:t>reasons</a:t>
            </a:r>
            <a:r>
              <a:rPr lang="it-IT" sz="2000" dirty="0" smtClean="0"/>
              <a:t> of </a:t>
            </a:r>
            <a:r>
              <a:rPr lang="it-IT" sz="2000" dirty="0" err="1" smtClean="0"/>
              <a:t>your</a:t>
            </a:r>
            <a:r>
              <a:rPr lang="it-IT" sz="2000" dirty="0" smtClean="0"/>
              <a:t> </a:t>
            </a:r>
            <a:r>
              <a:rPr lang="it-IT" sz="2000" dirty="0" err="1" smtClean="0"/>
              <a:t>choice</a:t>
            </a:r>
            <a:endParaRPr lang="it-IT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94538"/>
            <a:ext cx="4586917" cy="3746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36912"/>
            <a:ext cx="4248471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62444"/>
            <a:ext cx="2362200" cy="1478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9338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BALLON DEBATE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579296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65203"/>
            <a:ext cx="849694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4677145" cy="2832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657" y="3889094"/>
            <a:ext cx="3819799" cy="277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9702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Autofit/>
          </a:bodyPr>
          <a:lstStyle/>
          <a:p>
            <a:r>
              <a:rPr lang="it-IT" sz="2800" dirty="0" smtClean="0"/>
              <a:t>BALLOON DEBATE. RENAISSANCE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764704"/>
            <a:ext cx="8507288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What is a Balloon Debate</a:t>
            </a:r>
          </a:p>
          <a:p>
            <a:pPr marL="0" indent="0">
              <a:buNone/>
            </a:pPr>
            <a:r>
              <a:rPr lang="en-US" sz="1600" dirty="0"/>
              <a:t>The idea of a balloon debate is ​simple.  Imagine that you are ​the famous Renaissance person ​you have been given and you are ​in a hot air balloon.  The balloon ​is going down. ​You have to give a speech to say ​why you are most important and ​should not be thrown out of the ​balloon.</a:t>
            </a:r>
          </a:p>
          <a:p>
            <a:pPr marL="0" indent="0">
              <a:buNone/>
            </a:pPr>
            <a:r>
              <a:rPr lang="en-US" sz="1600" dirty="0"/>
              <a:t>We need to lose weight by ​getting rid of someone.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48881"/>
            <a:ext cx="4968552" cy="2016224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74" y="4365104"/>
            <a:ext cx="7594178" cy="2390031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060848"/>
            <a:ext cx="3640360" cy="217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195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it-IT" dirty="0"/>
              <a:t>http://www.jigsawplanet.com/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052736"/>
            <a:ext cx="8579296" cy="5448076"/>
          </a:xfrm>
        </p:spPr>
        <p:txBody>
          <a:bodyPr/>
          <a:lstStyle/>
          <a:p>
            <a:pPr marL="0" indent="0">
              <a:buNone/>
            </a:pPr>
            <a:r>
              <a:rPr lang="it-IT" sz="2400" dirty="0" smtClean="0"/>
              <a:t>HISTORY EXAMPLE</a:t>
            </a:r>
            <a:r>
              <a:rPr lang="it-IT" dirty="0" smtClean="0"/>
              <a:t>: </a:t>
            </a:r>
            <a:r>
              <a:rPr lang="en-US" sz="2000" dirty="0" smtClean="0"/>
              <a:t>Medieval </a:t>
            </a:r>
            <a:r>
              <a:rPr lang="en-US" sz="2000" dirty="0" err="1"/>
              <a:t>armour</a:t>
            </a:r>
            <a:r>
              <a:rPr lang="en-US" sz="2000" dirty="0"/>
              <a:t> with labels names </a:t>
            </a:r>
            <a:r>
              <a:rPr lang="en-US" sz="2000" dirty="0" smtClean="0"/>
              <a:t>of parts </a:t>
            </a:r>
            <a:r>
              <a:rPr lang="it-IT" sz="2000" dirty="0" smtClean="0">
                <a:hlinkClick r:id="rId2"/>
              </a:rPr>
              <a:t>http</a:t>
            </a:r>
            <a:r>
              <a:rPr lang="it-IT" sz="2000" dirty="0">
                <a:hlinkClick r:id="rId2"/>
              </a:rPr>
              <a:t>://www.jigsawplanet.com/?</a:t>
            </a:r>
            <a:r>
              <a:rPr lang="it-IT" sz="2000" dirty="0" smtClean="0">
                <a:hlinkClick r:id="rId2"/>
              </a:rPr>
              <a:t>rc=play&amp;pid=2491bea2f598</a:t>
            </a:r>
            <a:r>
              <a:rPr lang="it-IT" sz="2000" dirty="0" smtClean="0"/>
              <a:t> </a:t>
            </a:r>
            <a:endParaRPr lang="it-IT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2856"/>
            <a:ext cx="878497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7539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ROLE PLAY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06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 dirty="0"/>
              <a:t>Role play: </a:t>
            </a:r>
            <a:r>
              <a:rPr lang="en-US" sz="1400" b="1" dirty="0" smtClean="0"/>
              <a:t>Interview </a:t>
            </a:r>
            <a:r>
              <a:rPr lang="en-US" sz="1400" b="1" dirty="0"/>
              <a:t>of Churchill, Marshall, Schuman and Monnet (in </a:t>
            </a:r>
            <a:r>
              <a:rPr lang="en-US" sz="1400" b="1" dirty="0" smtClean="0"/>
              <a:t>pairs). </a:t>
            </a:r>
          </a:p>
          <a:p>
            <a:pPr marL="0" indent="0">
              <a:buNone/>
            </a:pPr>
            <a:r>
              <a:rPr lang="en-US" sz="1400" dirty="0" smtClean="0"/>
              <a:t>Each </a:t>
            </a:r>
            <a:r>
              <a:rPr lang="en-US" sz="1400" dirty="0"/>
              <a:t>group chooses one of these politicians. One of you will be the interviewer and the </a:t>
            </a:r>
            <a:r>
              <a:rPr lang="en-US" sz="1400" dirty="0" smtClean="0"/>
              <a:t>other one </a:t>
            </a:r>
            <a:r>
              <a:rPr lang="en-US" sz="1400" dirty="0"/>
              <a:t>the man of state. Be sure to ask and answer the following questions according to </a:t>
            </a:r>
            <a:r>
              <a:rPr lang="en-US" sz="1400" dirty="0" smtClean="0"/>
              <a:t>the information </a:t>
            </a:r>
            <a:r>
              <a:rPr lang="en-US" sz="1400" dirty="0"/>
              <a:t>I am providing you with. The first one has been done for you as an example.</a:t>
            </a:r>
          </a:p>
          <a:p>
            <a:pPr marL="0" indent="0">
              <a:buNone/>
            </a:pPr>
            <a:r>
              <a:rPr lang="en-US" sz="1400" dirty="0"/>
              <a:t>Place/date of born: Where and when were you born, Mr. Churchill?</a:t>
            </a:r>
          </a:p>
          <a:p>
            <a:pPr marL="0" indent="0">
              <a:buNone/>
            </a:pPr>
            <a:r>
              <a:rPr lang="en-US" sz="1400" dirty="0"/>
              <a:t>Childhood/youth/studies:</a:t>
            </a:r>
          </a:p>
          <a:p>
            <a:pPr marL="0" indent="0">
              <a:buNone/>
            </a:pPr>
            <a:r>
              <a:rPr lang="en-US" sz="1400" dirty="0"/>
              <a:t>Position/public office:</a:t>
            </a:r>
          </a:p>
          <a:p>
            <a:pPr marL="0" indent="0">
              <a:buNone/>
            </a:pPr>
            <a:r>
              <a:rPr lang="en-US" sz="1400" dirty="0"/>
              <a:t>Political attitudes during I World War/the Interwar period/II </a:t>
            </a:r>
            <a:r>
              <a:rPr lang="en-US" sz="1400" dirty="0" err="1"/>
              <a:t>Wold</a:t>
            </a:r>
            <a:r>
              <a:rPr lang="en-US" sz="1400" dirty="0"/>
              <a:t> War:</a:t>
            </a:r>
          </a:p>
          <a:p>
            <a:pPr marL="0" indent="0">
              <a:buNone/>
            </a:pPr>
            <a:r>
              <a:rPr lang="en-US" sz="1400" dirty="0"/>
              <a:t>Writings/works/other activities why </a:t>
            </a:r>
            <a:r>
              <a:rPr lang="en-US" sz="1600" dirty="0"/>
              <a:t>they are known and its most important achievement: </a:t>
            </a:r>
            <a:endParaRPr lang="it-IT" sz="1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04574"/>
            <a:ext cx="5472608" cy="3539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04574"/>
            <a:ext cx="3384376" cy="3539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680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201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276225"/>
            <a:ext cx="8915400" cy="630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1436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DESCRIBE A GRAPH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800" dirty="0" err="1" smtClean="0"/>
              <a:t>According</a:t>
            </a:r>
            <a:r>
              <a:rPr lang="it-IT" sz="1800" dirty="0" smtClean="0"/>
              <a:t> to the </a:t>
            </a:r>
            <a:r>
              <a:rPr lang="it-IT" sz="1800" dirty="0" err="1" smtClean="0"/>
              <a:t>patterns</a:t>
            </a:r>
            <a:r>
              <a:rPr lang="it-IT" sz="1800" dirty="0" smtClean="0"/>
              <a:t> for </a:t>
            </a:r>
            <a:r>
              <a:rPr lang="it-IT" sz="1800" dirty="0" err="1" smtClean="0"/>
              <a:t>description</a:t>
            </a:r>
            <a:r>
              <a:rPr lang="it-IT" sz="1800" dirty="0" smtClean="0"/>
              <a:t> </a:t>
            </a:r>
            <a:r>
              <a:rPr lang="it-IT" sz="1800" dirty="0" err="1" smtClean="0"/>
              <a:t>students</a:t>
            </a:r>
            <a:r>
              <a:rPr lang="it-IT" sz="1800" dirty="0" smtClean="0"/>
              <a:t> </a:t>
            </a:r>
            <a:r>
              <a:rPr lang="it-IT" sz="1800" dirty="0" err="1" smtClean="0"/>
              <a:t>apply</a:t>
            </a:r>
            <a:r>
              <a:rPr lang="it-IT" sz="1800" dirty="0" smtClean="0"/>
              <a:t> the 3 </a:t>
            </a:r>
            <a:r>
              <a:rPr lang="it-IT" sz="1800" dirty="0" err="1" smtClean="0"/>
              <a:t>steps</a:t>
            </a:r>
            <a:r>
              <a:rPr lang="it-IT" sz="1800" dirty="0" smtClean="0"/>
              <a:t>: </a:t>
            </a:r>
            <a:r>
              <a:rPr lang="it-IT" sz="1800" dirty="0" err="1" smtClean="0"/>
              <a:t>identification</a:t>
            </a:r>
            <a:r>
              <a:rPr lang="it-IT" sz="1800" dirty="0" smtClean="0"/>
              <a:t>, </a:t>
            </a:r>
            <a:r>
              <a:rPr lang="it-IT" sz="1800" dirty="0" err="1" smtClean="0"/>
              <a:t>description</a:t>
            </a:r>
            <a:r>
              <a:rPr lang="it-IT" sz="1800" dirty="0" smtClean="0"/>
              <a:t>, and </a:t>
            </a:r>
            <a:r>
              <a:rPr lang="it-IT" sz="1800" dirty="0" err="1" smtClean="0"/>
              <a:t>explanation</a:t>
            </a:r>
            <a:endParaRPr lang="it-IT" sz="1800" dirty="0" smtClean="0"/>
          </a:p>
          <a:p>
            <a:pPr marL="0" indent="0">
              <a:buNone/>
            </a:pPr>
            <a:r>
              <a:rPr lang="it-IT" sz="1800" dirty="0" smtClean="0"/>
              <a:t> </a:t>
            </a:r>
            <a:endParaRPr lang="it-IT" sz="18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7740"/>
            <a:ext cx="9144000" cy="236411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6" y="1268760"/>
            <a:ext cx="9144000" cy="319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422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0728"/>
            <a:ext cx="8280920" cy="546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245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HEAD AND TAILS DESCRIPTION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4536504" cy="4032448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44824"/>
            <a:ext cx="381642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028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Autofit/>
          </a:bodyPr>
          <a:lstStyle/>
          <a:p>
            <a:r>
              <a:rPr lang="it-IT" sz="2800" dirty="0"/>
              <a:t>VISUAL </a:t>
            </a:r>
            <a:r>
              <a:rPr lang="it-IT" sz="2800" dirty="0" smtClean="0"/>
              <a:t>DICATION</a:t>
            </a:r>
            <a:br>
              <a:rPr lang="it-IT" sz="2800" dirty="0" smtClean="0"/>
            </a:br>
            <a:r>
              <a:rPr lang="it-IT" sz="2800" dirty="0" smtClean="0"/>
              <a:t>ECONOMICS: </a:t>
            </a:r>
            <a:r>
              <a:rPr lang="it-IT" sz="2800" dirty="0" err="1" smtClean="0"/>
              <a:t>Maslow's</a:t>
            </a:r>
            <a:r>
              <a:rPr lang="it-IT" sz="2800" dirty="0" smtClean="0"/>
              <a:t> </a:t>
            </a:r>
            <a:r>
              <a:rPr lang="it-IT" sz="2800" dirty="0" err="1"/>
              <a:t>Hierarchy</a:t>
            </a:r>
            <a:r>
              <a:rPr lang="it-IT" sz="2800" dirty="0"/>
              <a:t> of </a:t>
            </a:r>
            <a:r>
              <a:rPr lang="it-IT" sz="2800" dirty="0" err="1"/>
              <a:t>Needs</a:t>
            </a:r>
            <a:endParaRPr lang="it-IT" sz="2800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52736"/>
            <a:ext cx="7992888" cy="5472831"/>
          </a:xfrm>
        </p:spPr>
      </p:pic>
    </p:spTree>
    <p:extLst>
      <p:ext uri="{BB962C8B-B14F-4D97-AF65-F5344CB8AC3E}">
        <p14:creationId xmlns:p14="http://schemas.microsoft.com/office/powerpoint/2010/main" val="3620724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DESCRIBE AND DRAW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Describe </a:t>
            </a:r>
            <a:r>
              <a:rPr lang="en-US" sz="1800" dirty="0"/>
              <a:t>and Draw(Practices giving instructions, describing objects, </a:t>
            </a:r>
            <a:r>
              <a:rPr lang="en-US" sz="1800" dirty="0" smtClean="0"/>
              <a:t>describing position ­under</a:t>
            </a:r>
            <a:r>
              <a:rPr lang="en-US" sz="1800" dirty="0"/>
              <a:t>, near, next to, to the left of, etc.) Students work in pairs, and each has a blank sheet of paper </a:t>
            </a:r>
            <a:r>
              <a:rPr lang="en-US" sz="1800" dirty="0" smtClean="0"/>
              <a:t>and drawing </a:t>
            </a:r>
            <a:r>
              <a:rPr lang="en-US" sz="1800" dirty="0"/>
              <a:t>materials. Student A describes to Student B what he </a:t>
            </a:r>
            <a:r>
              <a:rPr lang="en-US" sz="1800" dirty="0" smtClean="0"/>
              <a:t>or she </a:t>
            </a:r>
            <a:r>
              <a:rPr lang="en-US" sz="1800" dirty="0"/>
              <a:t>is drawing, and Student B reproduces the drawing </a:t>
            </a:r>
            <a:r>
              <a:rPr lang="en-US" sz="1800" dirty="0" smtClean="0"/>
              <a:t>according to </a:t>
            </a:r>
            <a:r>
              <a:rPr lang="en-US" sz="1800" dirty="0"/>
              <a:t>A´s description. This is a </a:t>
            </a:r>
            <a:r>
              <a:rPr lang="en-US" sz="1800" dirty="0" smtClean="0"/>
              <a:t>barrier  </a:t>
            </a:r>
            <a:r>
              <a:rPr lang="en-US" sz="1800" dirty="0"/>
              <a:t>game ­ they should not be </a:t>
            </a:r>
            <a:r>
              <a:rPr lang="en-US" sz="1800" dirty="0" err="1" smtClean="0"/>
              <a:t>ablet</a:t>
            </a:r>
            <a:r>
              <a:rPr lang="en-US" sz="1800" dirty="0" smtClean="0"/>
              <a:t> o </a:t>
            </a:r>
            <a:r>
              <a:rPr lang="en-US" sz="1800" dirty="0"/>
              <a:t>see each other’s work</a:t>
            </a:r>
            <a:r>
              <a:rPr lang="en-US" sz="1800" dirty="0" smtClean="0"/>
              <a:t>.</a:t>
            </a:r>
          </a:p>
          <a:p>
            <a:pPr marL="0" indent="0">
              <a:buNone/>
            </a:pPr>
            <a:r>
              <a:rPr lang="en-US" sz="1800" dirty="0"/>
              <a:t>EX: </a:t>
            </a:r>
            <a:r>
              <a:rPr lang="en-US" sz="1800" dirty="0">
                <a:hlinkClick r:id="rId2"/>
              </a:rPr>
              <a:t>https://</a:t>
            </a:r>
            <a:r>
              <a:rPr lang="en-US" sz="1800" dirty="0" smtClean="0">
                <a:hlinkClick r:id="rId2"/>
              </a:rPr>
              <a:t>www.teachingenglish.org.uk/article/clil-art-dali</a:t>
            </a:r>
            <a:endParaRPr lang="en-US" sz="1800" dirty="0" smtClean="0"/>
          </a:p>
          <a:p>
            <a:pPr marL="0" indent="0">
              <a:buNone/>
            </a:pPr>
            <a:r>
              <a:rPr lang="it-IT" sz="1800" dirty="0" err="1"/>
              <a:t>Swans</a:t>
            </a:r>
            <a:r>
              <a:rPr lang="it-IT" sz="1800" dirty="0"/>
              <a:t> </a:t>
            </a:r>
            <a:r>
              <a:rPr lang="it-IT" sz="1800" dirty="0" err="1"/>
              <a:t>Reflecting</a:t>
            </a:r>
            <a:r>
              <a:rPr lang="it-IT" sz="1800" dirty="0"/>
              <a:t> </a:t>
            </a:r>
            <a:r>
              <a:rPr lang="it-IT" sz="1800" dirty="0" err="1" smtClean="0"/>
              <a:t>Elephants</a:t>
            </a:r>
            <a:r>
              <a:rPr lang="it-IT" sz="1800" dirty="0" smtClean="0"/>
              <a:t> by Salvador </a:t>
            </a:r>
            <a:r>
              <a:rPr lang="it-IT" sz="1800" dirty="0" err="1" smtClean="0"/>
              <a:t>Dalì</a:t>
            </a:r>
            <a:r>
              <a:rPr lang="it-IT" sz="1800" dirty="0" smtClean="0"/>
              <a:t>. </a:t>
            </a:r>
            <a:endParaRPr lang="it-IT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56992"/>
            <a:ext cx="5184576" cy="26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6894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/>
          </a:bodyPr>
          <a:lstStyle/>
          <a:p>
            <a:r>
              <a:rPr lang="it-IT" sz="2800" dirty="0" smtClean="0"/>
              <a:t>ANSWER MY PICTURE QUESTIONS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08720"/>
            <a:ext cx="9036496" cy="5949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M.W</a:t>
            </a:r>
            <a:r>
              <a:rPr lang="en-US" sz="2000" dirty="0"/>
              <a:t>. Turner – Snow Storm: Hannibal and his army crossing the Alps, 1812.</a:t>
            </a:r>
          </a:p>
          <a:p>
            <a:pPr marL="0" indent="0">
              <a:buNone/>
            </a:pPr>
            <a:r>
              <a:rPr lang="en-US" sz="2000" dirty="0"/>
              <a:t>SHARE THIS:</a:t>
            </a:r>
            <a:endParaRPr lang="it-IT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2" y="1844824"/>
            <a:ext cx="430197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003" y="1844824"/>
            <a:ext cx="448449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10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it-IT" sz="2800" dirty="0" smtClean="0"/>
              <a:t>INFORMATION GAPS ACTIVITY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35024" y="764704"/>
            <a:ext cx="8721824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An information gap activity is an activity where learners are missing the information they need to complete a task and need to talk to each other to find it.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Example </a:t>
            </a:r>
          </a:p>
          <a:p>
            <a:pPr marL="0" indent="0">
              <a:buNone/>
            </a:pPr>
            <a:r>
              <a:rPr lang="en-US" sz="1600" dirty="0"/>
              <a:t>Learner A has a biography of a famous person with all the place names missing, whilst Learner B has the same text with all the dates missing. Together they can complete the text by asking each other questions.</a:t>
            </a:r>
            <a:endParaRPr lang="it-IT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04619"/>
            <a:ext cx="4896544" cy="4110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964" y="2708920"/>
            <a:ext cx="4058036" cy="4110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1577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FLASH CARDS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764704"/>
            <a:ext cx="8964488" cy="6093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F</a:t>
            </a:r>
            <a:r>
              <a:rPr lang="en-US" sz="2000" dirty="0" smtClean="0"/>
              <a:t>lashcards </a:t>
            </a:r>
            <a:r>
              <a:rPr lang="en-US" sz="2000" dirty="0"/>
              <a:t>are a kind of laminated cardboard that are especially useful for presenting new vocabulary, review, create stories, stimulate discussions ...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Ex: ECONOMICS                                                                  GEOGRAPHY</a:t>
            </a:r>
            <a:endParaRPr lang="it-IT" sz="20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909265"/>
            <a:ext cx="4392487" cy="479107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09265"/>
            <a:ext cx="4407804" cy="479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333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ADD TO THIS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dirty="0" err="1" smtClean="0"/>
              <a:t>Add</a:t>
            </a:r>
            <a:r>
              <a:rPr lang="it-IT" sz="2000" dirty="0" smtClean="0"/>
              <a:t> new </a:t>
            </a:r>
            <a:r>
              <a:rPr lang="it-IT" sz="2000" dirty="0" err="1" smtClean="0"/>
              <a:t>words</a:t>
            </a:r>
            <a:r>
              <a:rPr lang="it-IT" sz="2000" dirty="0" smtClean="0"/>
              <a:t> to a </a:t>
            </a:r>
            <a:r>
              <a:rPr lang="it-IT" sz="2000" dirty="0" err="1" smtClean="0"/>
              <a:t>previous</a:t>
            </a:r>
            <a:r>
              <a:rPr lang="it-IT" sz="2000" dirty="0" smtClean="0"/>
              <a:t> </a:t>
            </a:r>
            <a:r>
              <a:rPr lang="it-IT" sz="2000" dirty="0" err="1" smtClean="0"/>
              <a:t>sentence</a:t>
            </a:r>
            <a:r>
              <a:rPr lang="it-IT" sz="2000" dirty="0" smtClean="0"/>
              <a:t> </a:t>
            </a:r>
            <a:r>
              <a:rPr lang="it-IT" sz="2000" dirty="0" err="1" smtClean="0"/>
              <a:t>working</a:t>
            </a:r>
            <a:r>
              <a:rPr lang="it-IT" sz="2000" dirty="0" smtClean="0"/>
              <a:t> in </a:t>
            </a:r>
            <a:r>
              <a:rPr lang="it-IT" sz="2000" dirty="0" err="1" smtClean="0"/>
              <a:t>group</a:t>
            </a:r>
            <a:endParaRPr lang="it-IT" sz="2000" dirty="0" smtClean="0"/>
          </a:p>
          <a:p>
            <a:pPr marL="0" indent="0">
              <a:buNone/>
            </a:pPr>
            <a:r>
              <a:rPr lang="it-IT" sz="2000" dirty="0" smtClean="0"/>
              <a:t>EX: GEOGRAPHY </a:t>
            </a:r>
            <a:r>
              <a:rPr lang="it-IT" sz="2000" dirty="0" err="1" smtClean="0"/>
              <a:t>Topic</a:t>
            </a:r>
            <a:r>
              <a:rPr lang="it-IT" sz="2000" dirty="0" smtClean="0"/>
              <a:t>: Australia</a:t>
            </a:r>
          </a:p>
          <a:p>
            <a:pPr marL="0" indent="0">
              <a:buNone/>
            </a:pPr>
            <a:r>
              <a:rPr lang="en-US" sz="2000" dirty="0"/>
              <a:t>Australia is an island.</a:t>
            </a:r>
          </a:p>
          <a:p>
            <a:pPr marL="0" indent="0">
              <a:buNone/>
            </a:pPr>
            <a:r>
              <a:rPr lang="en-US" sz="2000" dirty="0"/>
              <a:t>• Australia is an island with deserts.</a:t>
            </a:r>
          </a:p>
          <a:p>
            <a:pPr marL="0" indent="0">
              <a:buNone/>
            </a:pPr>
            <a:r>
              <a:rPr lang="en-US" sz="2000" dirty="0"/>
              <a:t>• Australia is an island with 30% desert.</a:t>
            </a:r>
          </a:p>
          <a:p>
            <a:pPr marL="0" indent="0">
              <a:buNone/>
            </a:pPr>
            <a:r>
              <a:rPr lang="en-US" sz="2000" dirty="0"/>
              <a:t>• 30% of Australia is made up of desert.</a:t>
            </a:r>
          </a:p>
          <a:p>
            <a:pPr marL="0" indent="0">
              <a:buNone/>
            </a:pPr>
            <a:r>
              <a:rPr lang="en-US" sz="2000" dirty="0"/>
              <a:t>• Australia has 30% desert and 40% tropics</a:t>
            </a:r>
            <a:r>
              <a:rPr lang="en-US" sz="2000" dirty="0" smtClean="0"/>
              <a:t>.</a:t>
            </a:r>
          </a:p>
          <a:p>
            <a:r>
              <a:rPr lang="en-US" sz="2000" dirty="0"/>
              <a:t>Australia is an island with 30% desert and 40% tropics as well as</a:t>
            </a:r>
          </a:p>
          <a:p>
            <a:pPr marL="0" indent="0">
              <a:buNone/>
            </a:pPr>
            <a:r>
              <a:rPr lang="en-US" sz="2000" dirty="0"/>
              <a:t>30% marginal grazing.</a:t>
            </a:r>
          </a:p>
          <a:p>
            <a:pPr marL="0" indent="0">
              <a:buNone/>
            </a:pPr>
            <a:r>
              <a:rPr lang="en-US" sz="2000" dirty="0"/>
              <a:t>• Australia has 30% desert and 40% tropics as well as 30% marginal</a:t>
            </a:r>
          </a:p>
          <a:p>
            <a:pPr marL="0" indent="0">
              <a:buNone/>
            </a:pPr>
            <a:r>
              <a:rPr lang="en-US" sz="2000" dirty="0"/>
              <a:t>grazing</a:t>
            </a:r>
            <a:r>
              <a:rPr lang="en-US" sz="2000" dirty="0" smtClean="0"/>
              <a:t>, </a:t>
            </a:r>
            <a:endParaRPr lang="en-US" sz="2000" dirty="0"/>
          </a:p>
          <a:p>
            <a:pPr marL="0" indent="0">
              <a:buNone/>
            </a:pPr>
            <a:endParaRPr lang="it-IT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797152"/>
            <a:ext cx="23622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97152"/>
            <a:ext cx="343852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79462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ODD ONE OUT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8856984" cy="61996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 smtClean="0"/>
              <a:t>Tell </a:t>
            </a:r>
            <a:r>
              <a:rPr lang="en-US" sz="1400" dirty="0"/>
              <a:t>the students to write down all the words you dictate </a:t>
            </a:r>
            <a:r>
              <a:rPr lang="en-US" sz="1400" dirty="0" smtClean="0"/>
              <a:t>.Ask </a:t>
            </a:r>
            <a:r>
              <a:rPr lang="en-US" sz="1400" dirty="0" err="1"/>
              <a:t>Ss</a:t>
            </a:r>
            <a:r>
              <a:rPr lang="en-US" sz="1400" dirty="0"/>
              <a:t>, in pairs, to underline the “odd one out” in each list.</a:t>
            </a:r>
          </a:p>
          <a:p>
            <a:pPr marL="0" indent="0">
              <a:buNone/>
            </a:pPr>
            <a:r>
              <a:rPr lang="en-US" sz="1400" dirty="0" smtClean="0"/>
              <a:t>Ask </a:t>
            </a:r>
            <a:r>
              <a:rPr lang="en-US" sz="1400" dirty="0"/>
              <a:t>a volunteer to write down the words from the first list.</a:t>
            </a:r>
          </a:p>
          <a:p>
            <a:pPr marL="0" indent="0">
              <a:buNone/>
            </a:pPr>
            <a:r>
              <a:rPr lang="en-US" sz="1400" dirty="0" smtClean="0"/>
              <a:t>Call </a:t>
            </a:r>
            <a:r>
              <a:rPr lang="en-US" sz="1400" dirty="0"/>
              <a:t>one pair to the board. They underline the “odd one out” and give a reason for their choice: </a:t>
            </a:r>
            <a:r>
              <a:rPr lang="en-US" sz="1400" dirty="0" err="1"/>
              <a:t>The___________is</a:t>
            </a:r>
            <a:r>
              <a:rPr lang="en-US" sz="1400" dirty="0"/>
              <a:t> the odd one out because it is/isn’t/has/hasn’t/can/can’t</a:t>
            </a:r>
            <a:r>
              <a:rPr lang="en-US" sz="1400" dirty="0" smtClean="0"/>
              <a:t>________________</a:t>
            </a:r>
          </a:p>
          <a:p>
            <a:pPr marL="0" indent="0">
              <a:buNone/>
            </a:pPr>
            <a:r>
              <a:rPr lang="it-IT" sz="1400" b="1" dirty="0" smtClean="0"/>
              <a:t>GEOGRAPHY:</a:t>
            </a:r>
            <a:r>
              <a:rPr lang="it-IT" sz="1400" dirty="0" smtClean="0"/>
              <a:t> Tsunami, Volcano, </a:t>
            </a:r>
            <a:r>
              <a:rPr lang="it-IT" sz="1400" dirty="0" err="1" smtClean="0"/>
              <a:t>Flood</a:t>
            </a:r>
            <a:r>
              <a:rPr lang="it-IT" sz="1400" dirty="0" smtClean="0"/>
              <a:t>, </a:t>
            </a:r>
            <a:r>
              <a:rPr lang="it-IT" sz="1400" dirty="0" err="1" smtClean="0"/>
              <a:t>Earthquake</a:t>
            </a:r>
            <a:endParaRPr lang="it-IT" sz="1400" dirty="0" smtClean="0"/>
          </a:p>
          <a:p>
            <a:pPr marL="0" indent="0">
              <a:buNone/>
            </a:pPr>
            <a:r>
              <a:rPr lang="it-IT" sz="1400" b="1" dirty="0" smtClean="0"/>
              <a:t>ECONOMICS</a:t>
            </a:r>
            <a:r>
              <a:rPr lang="it-IT" sz="1400" dirty="0" smtClean="0"/>
              <a:t>: </a:t>
            </a:r>
            <a:r>
              <a:rPr lang="it-IT" sz="1400" dirty="0" err="1" smtClean="0"/>
              <a:t>Inflation</a:t>
            </a:r>
            <a:r>
              <a:rPr lang="it-IT" sz="1400" dirty="0" smtClean="0"/>
              <a:t>- </a:t>
            </a:r>
            <a:r>
              <a:rPr lang="it-IT" sz="1400" dirty="0" err="1" smtClean="0"/>
              <a:t>Deflation</a:t>
            </a:r>
            <a:r>
              <a:rPr lang="it-IT" sz="1400" dirty="0" smtClean="0"/>
              <a:t>- </a:t>
            </a:r>
            <a:r>
              <a:rPr lang="it-IT" sz="1400" dirty="0" err="1" smtClean="0"/>
              <a:t>Recession</a:t>
            </a:r>
            <a:r>
              <a:rPr lang="it-IT" sz="1400" dirty="0" smtClean="0"/>
              <a:t>- </a:t>
            </a:r>
            <a:r>
              <a:rPr lang="it-IT" sz="1400" dirty="0" err="1" smtClean="0"/>
              <a:t>Crisis</a:t>
            </a:r>
            <a:r>
              <a:rPr lang="it-IT" sz="1400" dirty="0" smtClean="0"/>
              <a:t> </a:t>
            </a:r>
          </a:p>
          <a:p>
            <a:pPr marL="0" indent="0">
              <a:buNone/>
            </a:pPr>
            <a:r>
              <a:rPr lang="it-IT" sz="1400" b="1" dirty="0" smtClean="0"/>
              <a:t>HISTORY</a:t>
            </a:r>
            <a:r>
              <a:rPr lang="it-IT" sz="1400" dirty="0" smtClean="0"/>
              <a:t>: </a:t>
            </a:r>
            <a:r>
              <a:rPr lang="en-US" sz="1400" dirty="0" smtClean="0"/>
              <a:t>Odd </a:t>
            </a:r>
            <a:r>
              <a:rPr lang="en-US" sz="1400" dirty="0"/>
              <a:t>one out activity (work in pairs and compare answers with your partner)</a:t>
            </a:r>
          </a:p>
          <a:p>
            <a:pPr marL="0" indent="0">
              <a:buNone/>
            </a:pPr>
            <a:r>
              <a:rPr lang="en-US" sz="1400" dirty="0"/>
              <a:t>In this activity, you have four sections. Each section has five terms, four of them correspond to</a:t>
            </a:r>
          </a:p>
          <a:p>
            <a:pPr marL="0" indent="0">
              <a:buNone/>
            </a:pPr>
            <a:r>
              <a:rPr lang="en-US" sz="1400" dirty="0"/>
              <a:t>the same category, and one is unrelated to the others</a:t>
            </a:r>
            <a:r>
              <a:rPr lang="en-US" sz="1400" dirty="0" smtClean="0"/>
              <a:t>.</a:t>
            </a:r>
            <a:endParaRPr lang="en-US" sz="1400" dirty="0"/>
          </a:p>
          <a:p>
            <a:pPr marL="0" indent="0">
              <a:buNone/>
            </a:pPr>
            <a:r>
              <a:rPr lang="en-US" sz="1400" dirty="0"/>
              <a:t>• First, find the odd one on each list.</a:t>
            </a:r>
          </a:p>
          <a:p>
            <a:pPr marL="0" indent="0">
              <a:buNone/>
            </a:pPr>
            <a:r>
              <a:rPr lang="en-US" sz="1400" dirty="0"/>
              <a:t>• Second, say which category matches each section.</a:t>
            </a:r>
          </a:p>
          <a:p>
            <a:pPr marL="0" indent="0">
              <a:buNone/>
            </a:pPr>
            <a:r>
              <a:rPr lang="en-US" sz="1400" dirty="0"/>
              <a:t>a) Atrocities, ravages, agreement, devastation, destruction </a:t>
            </a:r>
            <a:r>
              <a:rPr lang="en-US" sz="1400" dirty="0" smtClean="0"/>
              <a:t>                          1</a:t>
            </a:r>
            <a:r>
              <a:rPr lang="en-US" sz="1400" dirty="0"/>
              <a:t>) Post war period</a:t>
            </a:r>
          </a:p>
          <a:p>
            <a:pPr marL="0" indent="0">
              <a:buNone/>
            </a:pPr>
            <a:r>
              <a:rPr lang="en-US" sz="1400" dirty="0"/>
              <a:t>b) Integration, cooperation, compromise, weakness, concord </a:t>
            </a:r>
            <a:r>
              <a:rPr lang="en-US" sz="1400" dirty="0" smtClean="0"/>
              <a:t>                      2</a:t>
            </a:r>
            <a:r>
              <a:rPr lang="en-US" sz="1400" dirty="0"/>
              <a:t>) Neutral countries</a:t>
            </a:r>
          </a:p>
          <a:p>
            <a:pPr marL="0" indent="0">
              <a:buNone/>
            </a:pPr>
            <a:r>
              <a:rPr lang="en-US" sz="1400" dirty="0"/>
              <a:t>c) Spain, Switzerland, Ireland, Italy, Portugal </a:t>
            </a:r>
            <a:r>
              <a:rPr lang="en-US" sz="1400" dirty="0" smtClean="0"/>
              <a:t>                                              3</a:t>
            </a:r>
            <a:r>
              <a:rPr lang="en-US" sz="1400" dirty="0"/>
              <a:t>) War effects</a:t>
            </a:r>
          </a:p>
          <a:p>
            <a:pPr marL="0" indent="0">
              <a:buNone/>
            </a:pPr>
            <a:r>
              <a:rPr lang="en-US" sz="1400" dirty="0"/>
              <a:t>d) France, Germany, USSR, Sweden, USA </a:t>
            </a:r>
            <a:r>
              <a:rPr lang="en-US" sz="1400" dirty="0" smtClean="0"/>
              <a:t>                                                  4</a:t>
            </a:r>
            <a:r>
              <a:rPr lang="en-US" sz="1400" dirty="0"/>
              <a:t>) Countries participating at war </a:t>
            </a:r>
          </a:p>
          <a:p>
            <a:pPr marL="0" indent="0">
              <a:buNone/>
            </a:pP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81128"/>
            <a:ext cx="3419871" cy="227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81129"/>
            <a:ext cx="2993133" cy="227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138" y="4581129"/>
            <a:ext cx="2695862" cy="227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4739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ANTICIPATION READING GUIDE</a:t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6165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 smtClean="0"/>
              <a:t>Predict </a:t>
            </a:r>
            <a:r>
              <a:rPr lang="en-US" sz="1600" dirty="0"/>
              <a:t>what the text will be about. Decide weather the given statements are true or false</a:t>
            </a:r>
            <a:r>
              <a:rPr lang="en-US" sz="1600" dirty="0" smtClean="0"/>
              <a:t>.</a:t>
            </a:r>
            <a:endParaRPr lang="en-US" sz="1600" dirty="0"/>
          </a:p>
          <a:p>
            <a:pPr marL="0" indent="0">
              <a:buNone/>
            </a:pPr>
            <a:r>
              <a:rPr lang="en-US" sz="1600" dirty="0"/>
              <a:t>Prepare some true and false statements about the key ideas of the text learners are going to read.  </a:t>
            </a:r>
          </a:p>
          <a:p>
            <a:pPr marL="0" indent="0">
              <a:buNone/>
            </a:pPr>
            <a:r>
              <a:rPr lang="en-US" sz="1600" dirty="0" smtClean="0"/>
              <a:t>Learners </a:t>
            </a:r>
            <a:r>
              <a:rPr lang="en-US" sz="1600" dirty="0"/>
              <a:t>have to read the statements and decide weather they are true or false and tick the appropriate column before reading the text. </a:t>
            </a:r>
          </a:p>
          <a:p>
            <a:pPr marL="0" indent="0">
              <a:buNone/>
            </a:pPr>
            <a:r>
              <a:rPr lang="en-US" sz="1600" dirty="0"/>
              <a:t>Version. After learners have completed the prediction part read the statements and          discuss them. The emphasis is not on right answer but to share what learners know and to make </a:t>
            </a:r>
            <a:r>
              <a:rPr lang="en-US" sz="1600" dirty="0" smtClean="0"/>
              <a:t>predictions.</a:t>
            </a:r>
          </a:p>
          <a:p>
            <a:pPr marL="0" indent="0">
              <a:buNone/>
            </a:pPr>
            <a:r>
              <a:rPr lang="en-US" sz="1600" dirty="0" smtClean="0"/>
              <a:t>When </a:t>
            </a:r>
            <a:r>
              <a:rPr lang="en-US" sz="1600" dirty="0"/>
              <a:t>learners have completed the grid they receive the text.</a:t>
            </a:r>
          </a:p>
          <a:p>
            <a:pPr marL="0" indent="0">
              <a:buNone/>
            </a:pPr>
            <a:r>
              <a:rPr lang="en-US" sz="1600" dirty="0" smtClean="0"/>
              <a:t>They </a:t>
            </a:r>
            <a:r>
              <a:rPr lang="en-US" sz="1600" dirty="0"/>
              <a:t>read it and check if their predictions were correct and mark the columns after reading.</a:t>
            </a:r>
          </a:p>
          <a:p>
            <a:pPr marL="0" indent="0">
              <a:buNone/>
            </a:pPr>
            <a:endParaRPr lang="en-US" sz="1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068960"/>
            <a:ext cx="6400800" cy="3728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84557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FIND SOMEONE WHO…..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92696"/>
            <a:ext cx="8507288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1600" dirty="0" smtClean="0"/>
          </a:p>
          <a:p>
            <a:pPr marL="0" indent="0">
              <a:buNone/>
            </a:pPr>
            <a:r>
              <a:rPr lang="it-IT" sz="1600" dirty="0" smtClean="0"/>
              <a:t>Students </a:t>
            </a:r>
            <a:r>
              <a:rPr lang="it-IT" sz="1600" dirty="0" err="1" smtClean="0"/>
              <a:t>walk</a:t>
            </a:r>
            <a:r>
              <a:rPr lang="it-IT" sz="1600" dirty="0" smtClean="0"/>
              <a:t> </a:t>
            </a:r>
            <a:r>
              <a:rPr lang="it-IT" sz="1600" dirty="0" err="1" smtClean="0"/>
              <a:t>around</a:t>
            </a:r>
            <a:r>
              <a:rPr lang="it-IT" sz="1600" dirty="0" smtClean="0"/>
              <a:t> the </a:t>
            </a:r>
            <a:r>
              <a:rPr lang="it-IT" sz="1600" dirty="0" err="1" smtClean="0"/>
              <a:t>class</a:t>
            </a:r>
            <a:r>
              <a:rPr lang="it-IT" sz="1600" dirty="0" smtClean="0"/>
              <a:t> </a:t>
            </a:r>
            <a:r>
              <a:rPr lang="it-IT" sz="1600" dirty="0" err="1" smtClean="0"/>
              <a:t>searching</a:t>
            </a:r>
            <a:r>
              <a:rPr lang="it-IT" sz="1600" dirty="0" smtClean="0"/>
              <a:t> </a:t>
            </a:r>
            <a:r>
              <a:rPr lang="it-IT" sz="1600" dirty="0" err="1" smtClean="0"/>
              <a:t>students</a:t>
            </a:r>
            <a:r>
              <a:rPr lang="it-IT" sz="1600" dirty="0" smtClean="0"/>
              <a:t> </a:t>
            </a:r>
            <a:r>
              <a:rPr lang="it-IT" sz="1600" dirty="0" err="1" smtClean="0"/>
              <a:t>that</a:t>
            </a:r>
            <a:r>
              <a:rPr lang="it-IT" sz="1600" dirty="0" smtClean="0"/>
              <a:t> are </a:t>
            </a:r>
            <a:r>
              <a:rPr lang="it-IT" sz="1600" dirty="0" err="1" smtClean="0"/>
              <a:t>able</a:t>
            </a:r>
            <a:r>
              <a:rPr lang="it-IT" sz="1600" dirty="0" smtClean="0"/>
              <a:t> to </a:t>
            </a:r>
            <a:r>
              <a:rPr lang="it-IT" sz="1600" dirty="0" err="1" smtClean="0"/>
              <a:t>comment</a:t>
            </a:r>
            <a:r>
              <a:rPr lang="it-IT" sz="1600" dirty="0"/>
              <a:t> </a:t>
            </a:r>
            <a:r>
              <a:rPr lang="it-IT" sz="1600" dirty="0" smtClean="0"/>
              <a:t>on /</a:t>
            </a:r>
            <a:r>
              <a:rPr lang="it-IT" sz="1600" dirty="0" err="1" smtClean="0"/>
              <a:t>answer</a:t>
            </a:r>
            <a:r>
              <a:rPr lang="it-IT" sz="1600" dirty="0" smtClean="0"/>
              <a:t> some </a:t>
            </a:r>
            <a:r>
              <a:rPr lang="it-IT" sz="1600" dirty="0" err="1" smtClean="0"/>
              <a:t>sentence</a:t>
            </a:r>
            <a:r>
              <a:rPr lang="it-IT" sz="1600" dirty="0" smtClean="0"/>
              <a:t> or </a:t>
            </a:r>
            <a:r>
              <a:rPr lang="it-IT" sz="1600" dirty="0" err="1" smtClean="0"/>
              <a:t>questions</a:t>
            </a:r>
            <a:r>
              <a:rPr lang="it-IT" sz="1600" dirty="0" smtClean="0"/>
              <a:t>. </a:t>
            </a:r>
            <a:endParaRPr lang="it-IT" sz="16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58720"/>
            <a:ext cx="5328592" cy="4789716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3419872" cy="31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58720"/>
            <a:ext cx="3419871" cy="178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87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NOUGHTS AND CROSSES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126" y="764704"/>
            <a:ext cx="9133874" cy="6093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b="1" dirty="0" smtClean="0"/>
              <a:t>SUBJECT: ECONOMICS  </a:t>
            </a:r>
            <a:r>
              <a:rPr lang="en-US" sz="2000" b="1" dirty="0"/>
              <a:t>T</a:t>
            </a:r>
            <a:r>
              <a:rPr lang="en-US" sz="2000" b="1" dirty="0" smtClean="0"/>
              <a:t>opic: </a:t>
            </a:r>
            <a:r>
              <a:rPr lang="en-US" sz="2000" b="1" dirty="0"/>
              <a:t>Business abbreviations and </a:t>
            </a:r>
            <a:r>
              <a:rPr lang="en-US" sz="2000" b="1" dirty="0" smtClean="0"/>
              <a:t>terms</a:t>
            </a:r>
          </a:p>
          <a:p>
            <a:pPr marL="0" indent="0">
              <a:buNone/>
            </a:pPr>
            <a:endParaRPr lang="it-IT" sz="20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" y="1471282"/>
            <a:ext cx="4752528" cy="4464496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1447092"/>
            <a:ext cx="4283968" cy="515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540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>
            <a:normAutofit fontScale="90000"/>
          </a:bodyPr>
          <a:lstStyle/>
          <a:p>
            <a:r>
              <a:rPr lang="it-IT" dirty="0"/>
              <a:t/>
            </a:r>
            <a:br>
              <a:rPr lang="it-IT" dirty="0"/>
            </a:br>
            <a:r>
              <a:rPr lang="it-IT" dirty="0" smtClean="0"/>
              <a:t>MUTUAL DICTATION </a:t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476672"/>
            <a:ext cx="8928992" cy="6352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 smtClean="0"/>
              <a:t>Find </a:t>
            </a:r>
            <a:r>
              <a:rPr lang="en-US" sz="1600" dirty="0"/>
              <a:t>a text that gives key </a:t>
            </a:r>
            <a:r>
              <a:rPr lang="en-US" sz="1600" dirty="0" smtClean="0"/>
              <a:t>information. Divide </a:t>
            </a:r>
            <a:r>
              <a:rPr lang="en-US" sz="1600" dirty="0"/>
              <a:t>it up into alternate A and B sentences.</a:t>
            </a:r>
          </a:p>
          <a:p>
            <a:pPr marL="0" indent="0">
              <a:buNone/>
            </a:pPr>
            <a:r>
              <a:rPr lang="en-US" sz="1600" dirty="0" smtClean="0"/>
              <a:t>On </a:t>
            </a:r>
            <a:r>
              <a:rPr lang="en-US" sz="1600" dirty="0"/>
              <a:t>one sheet copy the A sentences, leaving the B lines blank. Do the reverse on the other sheet.</a:t>
            </a:r>
          </a:p>
          <a:p>
            <a:pPr marL="0" indent="0">
              <a:buNone/>
            </a:pPr>
            <a:r>
              <a:rPr lang="en-US" sz="1600" dirty="0" smtClean="0"/>
              <a:t>Photocopy </a:t>
            </a:r>
            <a:r>
              <a:rPr lang="en-US" sz="1600" dirty="0"/>
              <a:t>the sheets in order to have enough A and B sheets for making pairs of students.</a:t>
            </a:r>
          </a:p>
          <a:p>
            <a:pPr marL="0" indent="0">
              <a:buNone/>
            </a:pPr>
            <a:r>
              <a:rPr lang="en-US" sz="1600" dirty="0" smtClean="0"/>
              <a:t>Give </a:t>
            </a:r>
            <a:r>
              <a:rPr lang="en-US" sz="1600" dirty="0"/>
              <a:t>half of the class the A sheets and the other half the B sheets.</a:t>
            </a:r>
          </a:p>
          <a:p>
            <a:pPr marL="0" indent="0">
              <a:buNone/>
            </a:pPr>
            <a:r>
              <a:rPr lang="en-US" sz="1600" dirty="0" smtClean="0"/>
              <a:t>Give </a:t>
            </a:r>
            <a:r>
              <a:rPr lang="en-US" sz="1600" dirty="0"/>
              <a:t>the students time to read and understand their sentences.</a:t>
            </a:r>
          </a:p>
          <a:p>
            <a:pPr marL="0" indent="0">
              <a:buNone/>
            </a:pPr>
            <a:r>
              <a:rPr lang="en-US" sz="1600" dirty="0" smtClean="0"/>
              <a:t>Clarify </a:t>
            </a:r>
            <a:r>
              <a:rPr lang="en-US" sz="1600" dirty="0"/>
              <a:t>any new words.</a:t>
            </a:r>
          </a:p>
          <a:p>
            <a:pPr marL="0" indent="0">
              <a:buNone/>
            </a:pPr>
            <a:r>
              <a:rPr lang="en-US" sz="1600" dirty="0" smtClean="0"/>
              <a:t>Ask </a:t>
            </a:r>
            <a:r>
              <a:rPr lang="en-US" sz="1600" dirty="0"/>
              <a:t>the SS to pair with someone who has got the other part of the sheet.</a:t>
            </a:r>
          </a:p>
          <a:p>
            <a:pPr marL="0" indent="0">
              <a:buNone/>
            </a:pPr>
            <a:r>
              <a:rPr lang="en-US" sz="1600" dirty="0" smtClean="0"/>
              <a:t>Student </a:t>
            </a:r>
            <a:r>
              <a:rPr lang="en-US" sz="1600" dirty="0"/>
              <a:t>A start by dictating their first sentence and student B writes. Then student B dictates their first sentence and student A writes (spelling is allowed</a:t>
            </a:r>
            <a:r>
              <a:rPr lang="en-US" sz="1600" dirty="0" smtClean="0"/>
              <a:t>). Then </a:t>
            </a:r>
            <a:r>
              <a:rPr lang="en-US" sz="1600" dirty="0"/>
              <a:t>they check what they have written.</a:t>
            </a:r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140968"/>
            <a:ext cx="5832647" cy="372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5460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ASK ME YOUR QUESTION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Students </a:t>
            </a:r>
            <a:r>
              <a:rPr lang="it-IT" dirty="0" err="1" smtClean="0"/>
              <a:t>ask</a:t>
            </a:r>
            <a:r>
              <a:rPr lang="it-IT" dirty="0" smtClean="0"/>
              <a:t> w-</a:t>
            </a:r>
            <a:r>
              <a:rPr lang="it-IT" dirty="0" err="1" smtClean="0"/>
              <a:t>questions</a:t>
            </a:r>
            <a:r>
              <a:rPr lang="it-IT" dirty="0" smtClean="0"/>
              <a:t> </a:t>
            </a:r>
            <a:r>
              <a:rPr lang="it-IT" dirty="0" err="1" smtClean="0"/>
              <a:t>about</a:t>
            </a:r>
            <a:r>
              <a:rPr lang="it-IT" dirty="0" smtClean="0"/>
              <a:t> a </a:t>
            </a:r>
            <a:r>
              <a:rPr lang="it-IT" dirty="0" err="1" smtClean="0"/>
              <a:t>topic</a:t>
            </a:r>
            <a:r>
              <a:rPr lang="it-IT" dirty="0" smtClean="0"/>
              <a:t> 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346" y="1733550"/>
            <a:ext cx="5772934" cy="435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149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LET’S JUMBLE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9046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400" dirty="0"/>
              <a:t>List the main events on the video on cards. Jumble them up. Before pupils watch the video, ask them to guess the correct order</a:t>
            </a:r>
            <a:r>
              <a:rPr lang="en-US" sz="1400" dirty="0" smtClean="0"/>
              <a:t>. EXAMPLE: TOPIC: THE COTTON TRADE</a:t>
            </a:r>
          </a:p>
          <a:p>
            <a:pPr marL="0" indent="0" algn="just">
              <a:buNone/>
            </a:pPr>
            <a:r>
              <a:rPr lang="en-US" sz="1400" dirty="0" smtClean="0"/>
              <a:t>SUBJECT/GEOGRAPHY.  </a:t>
            </a:r>
          </a:p>
          <a:p>
            <a:pPr marL="0" indent="0" algn="just">
              <a:buNone/>
            </a:pPr>
            <a:r>
              <a:rPr lang="en-US" sz="1400" dirty="0" smtClean="0">
                <a:hlinkClick r:id="rId2"/>
              </a:rPr>
              <a:t>https://</a:t>
            </a:r>
            <a:r>
              <a:rPr lang="en-US" sz="1400" dirty="0">
                <a:hlinkClick r:id="rId2"/>
              </a:rPr>
              <a:t>www.youtube.com/watch?v=ZJOteam-zWw&amp;index=3&amp;list=PLp-wXwmbv3z8aAJrhyttiqPMiKy0WVJym</a:t>
            </a:r>
            <a:r>
              <a:rPr lang="en-US" sz="1400" dirty="0" smtClean="0"/>
              <a:t>.</a:t>
            </a:r>
          </a:p>
          <a:p>
            <a:pPr marL="0" indent="0" algn="just">
              <a:buNone/>
            </a:pPr>
            <a:r>
              <a:rPr lang="en-US" sz="1400" dirty="0" smtClean="0"/>
              <a:t>Pupils </a:t>
            </a:r>
            <a:r>
              <a:rPr lang="en-US" sz="1400" dirty="0"/>
              <a:t>then watch the video and check their answers.</a:t>
            </a:r>
          </a:p>
          <a:p>
            <a:pPr marL="0" indent="0" algn="just">
              <a:buNone/>
            </a:pPr>
            <a:r>
              <a:rPr lang="en-US" sz="1400" dirty="0"/>
              <a:t>Answer key: C, G, B, H, D, A, E, I, </a:t>
            </a:r>
            <a:r>
              <a:rPr lang="en-US" sz="1400" dirty="0" smtClean="0"/>
              <a:t>F</a:t>
            </a:r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it-IT" sz="1400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9143999" cy="443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2180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JUMBLED SENTENCES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6048672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HISTORY/ECONOMICS/ LAW: </a:t>
            </a:r>
          </a:p>
          <a:p>
            <a:pPr marL="0" indent="0">
              <a:buNone/>
            </a:pPr>
            <a:r>
              <a:rPr lang="en-US" sz="2400" dirty="0" smtClean="0"/>
              <a:t>Writing </a:t>
            </a:r>
            <a:r>
              <a:rPr lang="en-US" sz="2400" dirty="0"/>
              <a:t>skills activity. Work in pairs using the table below to make sentences 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25996"/>
            <a:ext cx="6210300" cy="4932004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758" y="1925996"/>
            <a:ext cx="2619375" cy="4815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9361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16632"/>
            <a:ext cx="8839200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278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CREATE YOUR OWN MUSEUM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97666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6400" dirty="0" smtClean="0"/>
              <a:t>Instructions</a:t>
            </a:r>
          </a:p>
          <a:p>
            <a:pPr marL="0" indent="0">
              <a:buNone/>
            </a:pPr>
            <a:r>
              <a:rPr lang="en-US" sz="6400" dirty="0" smtClean="0"/>
              <a:t>You are going to work in groups of four students. Your local authorities are interested in creating a new classical sculpture museum and are gathering proposals for this museum. Each group has to prepare one proposal of 10 artworks for the new museum and make a public presentation in the classroom, justifying their choice and explaining the masterpieces. For the first and last time in your life money is not a problem.</a:t>
            </a:r>
          </a:p>
          <a:p>
            <a:pPr marL="0" indent="0">
              <a:buNone/>
            </a:pPr>
            <a:r>
              <a:rPr lang="en-US" sz="6400" dirty="0" smtClean="0"/>
              <a:t>Tasks. In order to achieve a successful outcome it is essential to pay attention to the following steps:</a:t>
            </a:r>
          </a:p>
          <a:p>
            <a:pPr marL="0" indent="0">
              <a:buNone/>
            </a:pPr>
            <a:r>
              <a:rPr lang="en-US" sz="6400" dirty="0" smtClean="0"/>
              <a:t>1. Individually, look over the following web pages and make your own choice about criteria and artworks.</a:t>
            </a:r>
          </a:p>
          <a:p>
            <a:pPr marL="0" indent="0">
              <a:buNone/>
            </a:pPr>
            <a:r>
              <a:rPr lang="en-US" sz="6400" dirty="0" smtClean="0"/>
              <a:t>2. In group decide what criteria you are going to use in order to choose the 10 masterpieces.</a:t>
            </a:r>
          </a:p>
          <a:p>
            <a:pPr marL="0" indent="0">
              <a:buNone/>
            </a:pPr>
            <a:r>
              <a:rPr lang="en-US" sz="6400" dirty="0" smtClean="0"/>
              <a:t>3. Apply your criteria and make your group choice of ten classical sculptures for the new museum.</a:t>
            </a:r>
          </a:p>
          <a:p>
            <a:pPr marL="0" indent="0">
              <a:buNone/>
            </a:pPr>
            <a:r>
              <a:rPr lang="en-US" sz="6400" dirty="0" smtClean="0"/>
              <a:t>4. Prepare a power point presentation explaining the criteria and the 10 artworks that you have chosen. Further information such as a plan of the exhibition room and the order of display is accepted.</a:t>
            </a:r>
          </a:p>
          <a:p>
            <a:pPr marL="0" indent="0">
              <a:buNone/>
            </a:pPr>
            <a:r>
              <a:rPr lang="en-US" sz="6400" dirty="0" smtClean="0"/>
              <a:t>5. Share the presentation and each member must have a role to develop, for instance: student a) global presentation including the criteria, student b) cataloguing the 10 masterpieces, students c) and d) each one describes one of the artworks using the patterns for description below.</a:t>
            </a:r>
          </a:p>
          <a:p>
            <a:pPr marL="0" indent="0">
              <a:buNone/>
            </a:pPr>
            <a:endParaRPr lang="en-US" sz="4800" dirty="0" smtClean="0"/>
          </a:p>
          <a:p>
            <a:pPr marL="0" indent="0">
              <a:buNone/>
            </a:pPr>
            <a:r>
              <a:rPr lang="en-US" sz="4800" dirty="0" smtClean="0"/>
              <a:t>WEB </a:t>
            </a:r>
            <a:r>
              <a:rPr lang="en-US" sz="4800" dirty="0"/>
              <a:t>PAGES</a:t>
            </a:r>
          </a:p>
          <a:p>
            <a:pPr marL="0" indent="0">
              <a:buNone/>
            </a:pPr>
            <a:r>
              <a:rPr lang="en-US" sz="4800" dirty="0"/>
              <a:t>http://www.beazley.ox.ac.uk/sculpture/styles/default.htm</a:t>
            </a:r>
          </a:p>
          <a:p>
            <a:pPr marL="0" indent="0">
              <a:buNone/>
            </a:pPr>
            <a:r>
              <a:rPr lang="en-US" sz="4800" dirty="0"/>
              <a:t>http://eekman.com/virtual_gallery/sculptures.shtml</a:t>
            </a:r>
          </a:p>
          <a:p>
            <a:pPr marL="0" indent="0">
              <a:buNone/>
            </a:pPr>
            <a:r>
              <a:rPr lang="en-US" sz="4800" dirty="0"/>
              <a:t>http://www.britishmuseum.org/default.aspx</a:t>
            </a:r>
          </a:p>
          <a:p>
            <a:pPr marL="0" indent="0">
              <a:buNone/>
            </a:pPr>
            <a:r>
              <a:rPr lang="en-US" sz="4800" dirty="0"/>
              <a:t>http://www.metmuseum.org/</a:t>
            </a:r>
          </a:p>
          <a:p>
            <a:pPr marL="0" indent="0">
              <a:buNone/>
            </a:pPr>
            <a:r>
              <a:rPr lang="en-US" sz="4800" dirty="0"/>
              <a:t>http://www.louvre.fr/llv/commun/home.jsp?bmLocale=en</a:t>
            </a:r>
          </a:p>
          <a:p>
            <a:pPr marL="0" indent="0">
              <a:buNone/>
            </a:pPr>
            <a:r>
              <a:rPr lang="en-US" sz="4800" dirty="0"/>
              <a:t>http://www.christusrex.org/</a:t>
            </a:r>
          </a:p>
          <a:p>
            <a:pPr marL="0" indent="0">
              <a:buNone/>
            </a:pPr>
            <a:r>
              <a:rPr lang="en-US" sz="4800" dirty="0"/>
              <a:t>http://www.grisel.net/acropolis_museum.htm</a:t>
            </a:r>
          </a:p>
          <a:p>
            <a:pPr marL="0" indent="0">
              <a:buNone/>
            </a:pPr>
            <a:r>
              <a:rPr lang="en-US" sz="4800" dirty="0"/>
              <a:t>http://www.arthist.umn.edu/aict/html/ancient.html</a:t>
            </a:r>
          </a:p>
          <a:p>
            <a:pPr marL="0" indent="0">
              <a:buNone/>
            </a:pPr>
            <a:r>
              <a:rPr lang="en-US" sz="4800" dirty="0"/>
              <a:t>http://witcombe.sbc.edu/ARTHgreece.html</a:t>
            </a:r>
          </a:p>
          <a:p>
            <a:pPr marL="0" indent="0">
              <a:buNone/>
            </a:pPr>
            <a:r>
              <a:rPr lang="en-US" sz="4800" dirty="0"/>
              <a:t>http://www.historyforkids.org/learn/greeks/art/sculpture/greeksculpture.htm</a:t>
            </a:r>
            <a:endParaRPr lang="it-IT" sz="4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05064"/>
            <a:ext cx="3779912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53483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/>
          <a:lstStyle/>
          <a:p>
            <a:r>
              <a:rPr lang="it-IT" dirty="0" smtClean="0"/>
              <a:t>FRAMING WRITING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800" dirty="0" smtClean="0"/>
              <a:t>LEARNERS USE WRITING FRAMES AS PREPARARTION FOR WRITING</a:t>
            </a:r>
            <a:endParaRPr lang="it-IT" sz="1800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8208912" cy="5009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2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87374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644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35425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663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907042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o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Farmacia">
  <a:themeElements>
    <a:clrScheme name="Farmac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Farmaci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armaci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1555</Words>
  <Application>Microsoft Office PowerPoint</Application>
  <PresentationFormat>Prezentácia na obrazovke (4:3)</PresentationFormat>
  <Paragraphs>121</Paragraphs>
  <Slides>32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2</vt:i4>
      </vt:variant>
      <vt:variant>
        <vt:lpstr>Nadpisy snímok</vt:lpstr>
      </vt:variant>
      <vt:variant>
        <vt:i4>32</vt:i4>
      </vt:variant>
    </vt:vector>
  </HeadingPairs>
  <TitlesOfParts>
    <vt:vector size="34" baseType="lpstr">
      <vt:lpstr>1_Tema di Office</vt:lpstr>
      <vt:lpstr>2_Farmacia</vt:lpstr>
      <vt:lpstr>3. SPEAKING AND WRITING ACTIVITIES</vt:lpstr>
      <vt:lpstr>Prezentácia programu PowerPoint</vt:lpstr>
      <vt:lpstr>DIAMOND RANKING ACTIVITY</vt:lpstr>
      <vt:lpstr>BALLON DEBATE</vt:lpstr>
      <vt:lpstr>BALLOON DEBATE. RENAISSANCE</vt:lpstr>
      <vt:lpstr>http://www.jigsawplanet.com/</vt:lpstr>
      <vt:lpstr>ROLE PLAY</vt:lpstr>
      <vt:lpstr>Prezentácia programu PowerPoint</vt:lpstr>
      <vt:lpstr>Prezentácia programu PowerPoint</vt:lpstr>
      <vt:lpstr>DESCRIBE A GRAPH</vt:lpstr>
      <vt:lpstr>Prezentácia programu PowerPoint</vt:lpstr>
      <vt:lpstr>HEAD AND TAILS DESCRIPTION</vt:lpstr>
      <vt:lpstr>VISUAL DICATION ECONOMICS: Maslow's Hierarchy of Needs</vt:lpstr>
      <vt:lpstr>DESCRIBE AND DRAW</vt:lpstr>
      <vt:lpstr>ANSWER MY PICTURE QUESTIONS</vt:lpstr>
      <vt:lpstr>INFORMATION GAPS ACTIVITY</vt:lpstr>
      <vt:lpstr>FLASH CARDS</vt:lpstr>
      <vt:lpstr>ADD TO THIS</vt:lpstr>
      <vt:lpstr>ODD ONE OUT</vt:lpstr>
      <vt:lpstr> ANTICIPATION READING GUIDE </vt:lpstr>
      <vt:lpstr>FIND SOMEONE WHO…..</vt:lpstr>
      <vt:lpstr>NOUGHTS AND CROSSES</vt:lpstr>
      <vt:lpstr> MUTUAL DICTATION  </vt:lpstr>
      <vt:lpstr>ASK ME YOUR QUESTION </vt:lpstr>
      <vt:lpstr>LET’S JUMBLE </vt:lpstr>
      <vt:lpstr>JUMBLED SENTENCES</vt:lpstr>
      <vt:lpstr>Prezentácia programu PowerPoint</vt:lpstr>
      <vt:lpstr>CREATE YOUR OWN MUSEUM</vt:lpstr>
      <vt:lpstr>FRAMING WRITING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 SPEAKING AND WRITING ACTIVITIES</dc:title>
  <dc:creator>emma</dc:creator>
  <cp:lastModifiedBy>Janka</cp:lastModifiedBy>
  <cp:revision>3</cp:revision>
  <dcterms:created xsi:type="dcterms:W3CDTF">2015-12-17T21:22:42Z</dcterms:created>
  <dcterms:modified xsi:type="dcterms:W3CDTF">2017-05-12T10:59:22Z</dcterms:modified>
</cp:coreProperties>
</file>