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9" r:id="rId2"/>
  </p:sldMasterIdLst>
  <p:notesMasterIdLst>
    <p:notesMasterId r:id="rId27"/>
  </p:notesMasterIdLst>
  <p:sldIdLst>
    <p:sldId id="407" r:id="rId3"/>
    <p:sldId id="423" r:id="rId4"/>
    <p:sldId id="426" r:id="rId5"/>
    <p:sldId id="428" r:id="rId6"/>
    <p:sldId id="425" r:id="rId7"/>
    <p:sldId id="431" r:id="rId8"/>
    <p:sldId id="427" r:id="rId9"/>
    <p:sldId id="429" r:id="rId10"/>
    <p:sldId id="430" r:id="rId11"/>
    <p:sldId id="402" r:id="rId12"/>
    <p:sldId id="342" r:id="rId13"/>
    <p:sldId id="343" r:id="rId14"/>
    <p:sldId id="344" r:id="rId15"/>
    <p:sldId id="390" r:id="rId16"/>
    <p:sldId id="392" r:id="rId17"/>
    <p:sldId id="393" r:id="rId18"/>
    <p:sldId id="394" r:id="rId19"/>
    <p:sldId id="396" r:id="rId20"/>
    <p:sldId id="398" r:id="rId21"/>
    <p:sldId id="399" r:id="rId22"/>
    <p:sldId id="400" r:id="rId23"/>
    <p:sldId id="404" r:id="rId24"/>
    <p:sldId id="405" r:id="rId25"/>
    <p:sldId id="408" r:id="rId26"/>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902" autoAdjust="0"/>
  </p:normalViewPr>
  <p:slideViewPr>
    <p:cSldViewPr>
      <p:cViewPr>
        <p:scale>
          <a:sx n="77" d="100"/>
          <a:sy n="77" d="100"/>
        </p:scale>
        <p:origin x="-2508" y="-78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760F707-B8FC-4194-981E-AF02944443CF}" type="datetimeFigureOut">
              <a:rPr lang="it-IT" smtClean="0"/>
              <a:t>12/05/2017</a:t>
            </a:fld>
            <a:endParaRPr lang="it-IT"/>
          </a:p>
        </p:txBody>
      </p:sp>
      <p:sp>
        <p:nvSpPr>
          <p:cNvPr id="4" name="Segnaposto immagin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6" name="Segnaposto piè di pa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687B22-3A07-4711-9598-E375D8652E0B}" type="slidenum">
              <a:rPr lang="it-IT" smtClean="0"/>
              <a:t>‹#›</a:t>
            </a:fld>
            <a:endParaRPr lang="it-IT"/>
          </a:p>
        </p:txBody>
      </p:sp>
    </p:spTree>
    <p:extLst>
      <p:ext uri="{BB962C8B-B14F-4D97-AF65-F5344CB8AC3E}">
        <p14:creationId xmlns:p14="http://schemas.microsoft.com/office/powerpoint/2010/main" val="42865398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How to select content:</a:t>
            </a:r>
            <a:r>
              <a:rPr lang="en-US" baseline="0" dirty="0" smtClean="0"/>
              <a:t> </a:t>
            </a:r>
          </a:p>
          <a:p>
            <a:r>
              <a:rPr lang="en-US" dirty="0" smtClean="0"/>
              <a:t>Concrete versus abstract content</a:t>
            </a:r>
          </a:p>
          <a:p>
            <a:r>
              <a:rPr lang="en-US" dirty="0" smtClean="0"/>
              <a:t>That allows students to practice communicative skills</a:t>
            </a:r>
          </a:p>
          <a:p>
            <a:r>
              <a:rPr lang="en-US" dirty="0" smtClean="0"/>
              <a:t>Of interest for the students and their world</a:t>
            </a:r>
          </a:p>
          <a:p>
            <a:r>
              <a:rPr lang="en-US" dirty="0" smtClean="0"/>
              <a:t>Cross-curricular </a:t>
            </a:r>
          </a:p>
          <a:p>
            <a:r>
              <a:rPr lang="en-US" dirty="0" smtClean="0"/>
              <a:t>Language and discourse models not too far from the students’ language competence.</a:t>
            </a:r>
          </a:p>
          <a:p>
            <a:r>
              <a:rPr lang="en-US" dirty="0" smtClean="0"/>
              <a:t> The subject determines the specific language we use:</a:t>
            </a:r>
            <a:r>
              <a:rPr lang="en-US" baseline="0" dirty="0" smtClean="0"/>
              <a:t> </a:t>
            </a:r>
            <a:r>
              <a:rPr lang="en-US" dirty="0" smtClean="0"/>
              <a:t>use the L2 but from the content </a:t>
            </a:r>
            <a:r>
              <a:rPr lang="en-US" dirty="0" err="1" smtClean="0"/>
              <a:t>p.o.v</a:t>
            </a:r>
            <a:r>
              <a:rPr lang="en-US" dirty="0" smtClean="0"/>
              <a:t> (not dealing with grammar, etc.). </a:t>
            </a:r>
          </a:p>
          <a:p>
            <a:endParaRPr lang="it-IT" dirty="0"/>
          </a:p>
        </p:txBody>
      </p:sp>
      <p:sp>
        <p:nvSpPr>
          <p:cNvPr id="4" name="Segnaposto numero diapositiva 3"/>
          <p:cNvSpPr>
            <a:spLocks noGrp="1"/>
          </p:cNvSpPr>
          <p:nvPr>
            <p:ph type="sldNum" sz="quarter" idx="10"/>
          </p:nvPr>
        </p:nvSpPr>
        <p:spPr/>
        <p:txBody>
          <a:bodyPr/>
          <a:lstStyle/>
          <a:p>
            <a:fld id="{6A687B22-3A07-4711-9598-E375D8652E0B}" type="slidenum">
              <a:rPr lang="it-IT" smtClean="0"/>
              <a:t>13</a:t>
            </a:fld>
            <a:endParaRPr lang="it-IT"/>
          </a:p>
        </p:txBody>
      </p:sp>
    </p:spTree>
    <p:extLst>
      <p:ext uri="{BB962C8B-B14F-4D97-AF65-F5344CB8AC3E}">
        <p14:creationId xmlns:p14="http://schemas.microsoft.com/office/powerpoint/2010/main" val="1806007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a:spcBef>
                <a:spcPts val="2000"/>
              </a:spcBef>
              <a:buClr>
                <a:srgbClr val="2C7C9F">
                  <a:lumMod val="60000"/>
                  <a:lumOff val="40000"/>
                </a:srgbClr>
              </a:buClr>
              <a:buSzPct val="110000"/>
              <a:buFont typeface="Wingdings 2" pitchFamily="18" charset="2"/>
              <a:buNone/>
            </a:pPr>
            <a:endParaRPr sz="3200">
              <a:solidFill>
                <a:prstClr val="black">
                  <a:lumMod val="65000"/>
                  <a:lumOff val="35000"/>
                </a:prstClr>
              </a:solidFill>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it-IT" smtClean="0"/>
              <a:t>Fare clic per modificare stile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dirty="0"/>
          </a:p>
        </p:txBody>
      </p:sp>
      <p:sp>
        <p:nvSpPr>
          <p:cNvPr id="4" name="Date Placeholder 3"/>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3343583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stile</a:t>
            </a:r>
            <a:endParaRPr/>
          </a:p>
        </p:txBody>
      </p:sp>
      <p:sp>
        <p:nvSpPr>
          <p:cNvPr id="3" name="Content Placeholder 2"/>
          <p:cNvSpPr>
            <a:spLocks noGrp="1"/>
          </p:cNvSpPr>
          <p:nvPr>
            <p:ph idx="1"/>
          </p:nvPr>
        </p:nvSpPr>
        <p:spPr/>
        <p:txBody>
          <a:bodyPr/>
          <a:lstStyle>
            <a:lvl5pPr>
              <a:defRPr/>
            </a:lvl5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4" name="Date Placeholder 3"/>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3109241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iapositiva titolo con immagin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it-IT" smtClean="0"/>
              <a:t>Fare clic per modificare stile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dirty="0"/>
          </a:p>
        </p:txBody>
      </p:sp>
      <p:sp>
        <p:nvSpPr>
          <p:cNvPr id="4" name="Date Placeholder 3"/>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Trascinare l'immagine su un segnaposto o fare clic sull'icona per aggiungerla</a:t>
            </a:r>
            <a:endParaRPr/>
          </a:p>
        </p:txBody>
      </p:sp>
    </p:spTree>
    <p:extLst>
      <p:ext uri="{BB962C8B-B14F-4D97-AF65-F5344CB8AC3E}">
        <p14:creationId xmlns:p14="http://schemas.microsoft.com/office/powerpoint/2010/main" val="206223565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it-IT" smtClean="0"/>
              <a:t>Fare clic per modificare stile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Date Placeholder 3"/>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1743554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it-IT" smtClean="0"/>
              <a:t>Fare clic per modificare stile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5" name="Date Placeholder 4"/>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6" name="Footer Placeholder 5"/>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7" name="Slide Number Placeholder 6"/>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2426900008"/>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it-IT" smtClean="0"/>
              <a:t>Fare clic per modificare stile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7" name="Date Placeholder 6"/>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8" name="Footer Placeholder 7"/>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9" name="Slide Number Placeholder 8"/>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2428573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stile</a:t>
            </a:r>
            <a:endParaRPr/>
          </a:p>
        </p:txBody>
      </p:sp>
      <p:sp>
        <p:nvSpPr>
          <p:cNvPr id="3" name="Date Placeholder 2"/>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4" name="Footer Placeholder 3"/>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5" name="Slide Number Placeholder 4"/>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2655455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3" name="Footer Placeholder 2"/>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4" name="Slide Number Placeholder 3"/>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2552480498"/>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it-IT" smtClean="0"/>
              <a:t>Fare clic per modificare stile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Date Placeholder 4"/>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6" name="Footer Placeholder 5"/>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7" name="Slide Number Placeholder 6"/>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505561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it-IT" smtClean="0"/>
              <a:t>Fare clic per modificare stile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Date Placeholder 4"/>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6" name="Footer Placeholder 5"/>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7" name="Slide Number Placeholder 6"/>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Trascinare l'immagine su un segnaposto o fare clic sull'icona per aggiungerla</a:t>
            </a:r>
            <a:endParaRPr/>
          </a:p>
        </p:txBody>
      </p:sp>
    </p:spTree>
    <p:extLst>
      <p:ext uri="{BB962C8B-B14F-4D97-AF65-F5344CB8AC3E}">
        <p14:creationId xmlns:p14="http://schemas.microsoft.com/office/powerpoint/2010/main" val="26019495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stile</a:t>
            </a:r>
            <a:endParaRPr/>
          </a:p>
        </p:txBody>
      </p:sp>
      <p:sp>
        <p:nvSpPr>
          <p:cNvPr id="3" name="Vertical Text Placeholder 2"/>
          <p:cNvSpPr>
            <a:spLocks noGrp="1"/>
          </p:cNvSpPr>
          <p:nvPr>
            <p:ph type="body" orient="vert" idx="1"/>
          </p:nvPr>
        </p:nvSpPr>
        <p:spPr/>
        <p:txBody>
          <a:bodyPr vert="eaVert"/>
          <a:lstStyle>
            <a:lvl5pPr>
              <a:defRPr/>
            </a:lvl5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4" name="Date Placeholder 3"/>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225875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it-IT" smtClean="0"/>
              <a:t>Fare clic per modificare stile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4" name="Date Placeholder 3"/>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312996506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a:spcBef>
                <a:spcPts val="2000"/>
              </a:spcBef>
              <a:buClr>
                <a:srgbClr val="2C7C9F">
                  <a:lumMod val="60000"/>
                  <a:lumOff val="40000"/>
                </a:srgbClr>
              </a:buClr>
              <a:buSzPct val="110000"/>
              <a:buFont typeface="Wingdings 2" pitchFamily="18" charset="2"/>
              <a:buNone/>
            </a:pPr>
            <a:endParaRPr sz="3200">
              <a:solidFill>
                <a:prstClr val="black">
                  <a:lumMod val="65000"/>
                  <a:lumOff val="35000"/>
                </a:prstClr>
              </a:solidFill>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it-IT" smtClean="0"/>
              <a:t>Fare clic per modificare stile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dirty="0"/>
          </a:p>
        </p:txBody>
      </p:sp>
      <p:sp>
        <p:nvSpPr>
          <p:cNvPr id="4" name="Date Placeholder 3"/>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19807725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stile</a:t>
            </a:r>
            <a:endParaRPr/>
          </a:p>
        </p:txBody>
      </p:sp>
      <p:sp>
        <p:nvSpPr>
          <p:cNvPr id="3" name="Content Placeholder 2"/>
          <p:cNvSpPr>
            <a:spLocks noGrp="1"/>
          </p:cNvSpPr>
          <p:nvPr>
            <p:ph idx="1"/>
          </p:nvPr>
        </p:nvSpPr>
        <p:spPr/>
        <p:txBody>
          <a:bodyPr/>
          <a:lstStyle>
            <a:lvl5pPr>
              <a:defRPr/>
            </a:lvl5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4" name="Date Placeholder 3"/>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20818005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iapositiva titolo con immagin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it-IT" smtClean="0"/>
              <a:t>Fare clic per modificare stile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dirty="0"/>
          </a:p>
        </p:txBody>
      </p:sp>
      <p:sp>
        <p:nvSpPr>
          <p:cNvPr id="4" name="Date Placeholder 3"/>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Trascinare l'immagine su un segnaposto o fare clic sull'icona per aggiungerla</a:t>
            </a:r>
            <a:endParaRPr/>
          </a:p>
        </p:txBody>
      </p:sp>
    </p:spTree>
    <p:extLst>
      <p:ext uri="{BB962C8B-B14F-4D97-AF65-F5344CB8AC3E}">
        <p14:creationId xmlns:p14="http://schemas.microsoft.com/office/powerpoint/2010/main" val="2161669737"/>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it-IT" smtClean="0"/>
              <a:t>Fare clic per modificare stile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gli stili del testo dello schema</a:t>
            </a:r>
          </a:p>
        </p:txBody>
      </p:sp>
      <p:sp>
        <p:nvSpPr>
          <p:cNvPr id="4" name="Date Placeholder 3"/>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40385368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it-IT" smtClean="0"/>
              <a:t>Fare clic per modificare stile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5" name="Date Placeholder 4"/>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6" name="Footer Placeholder 5"/>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7" name="Slide Number Placeholder 6"/>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2057345001"/>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it-IT" smtClean="0"/>
              <a:t>Fare clic per modificare stile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gli stili del testo dello schema</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7" name="Date Placeholder 6"/>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8" name="Footer Placeholder 7"/>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9" name="Slide Number Placeholder 8"/>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14686867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stile</a:t>
            </a:r>
            <a:endParaRPr/>
          </a:p>
        </p:txBody>
      </p:sp>
      <p:sp>
        <p:nvSpPr>
          <p:cNvPr id="3" name="Date Placeholder 2"/>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4" name="Footer Placeholder 3"/>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5" name="Slide Number Placeholder 4"/>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3182956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3" name="Footer Placeholder 2"/>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4" name="Slide Number Placeholder 3"/>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358979302"/>
      </p:ext>
    </p:extLst>
  </p:cSld>
  <p:clrMapOvr>
    <a:masterClrMapping/>
  </p:clrMapOvr>
  <p:hf sldNum="0"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it-IT" smtClean="0"/>
              <a:t>Fare clic per modificare stile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Date Placeholder 4"/>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6" name="Footer Placeholder 5"/>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7" name="Slide Number Placeholder 6"/>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15503916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it-IT" smtClean="0"/>
              <a:t>Fare clic per modificare stile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gli stili del testo dello schema</a:t>
            </a:r>
          </a:p>
        </p:txBody>
      </p:sp>
      <p:sp>
        <p:nvSpPr>
          <p:cNvPr id="5" name="Date Placeholder 4"/>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6" name="Footer Placeholder 5"/>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7" name="Slide Number Placeholder 6"/>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smtClean="0"/>
              <a:t>Trascinare l'immagine su un segnaposto o fare clic sull'icona per aggiungerla</a:t>
            </a:r>
            <a:endParaRPr/>
          </a:p>
        </p:txBody>
      </p:sp>
    </p:spTree>
    <p:extLst>
      <p:ext uri="{BB962C8B-B14F-4D97-AF65-F5344CB8AC3E}">
        <p14:creationId xmlns:p14="http://schemas.microsoft.com/office/powerpoint/2010/main" val="42864954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stile</a:t>
            </a:r>
            <a:endParaRPr/>
          </a:p>
        </p:txBody>
      </p:sp>
      <p:sp>
        <p:nvSpPr>
          <p:cNvPr id="3" name="Vertical Text Placeholder 2"/>
          <p:cNvSpPr>
            <a:spLocks noGrp="1"/>
          </p:cNvSpPr>
          <p:nvPr>
            <p:ph type="body" orient="vert" idx="1"/>
          </p:nvPr>
        </p:nvSpPr>
        <p:spPr/>
        <p:txBody>
          <a:bodyPr vert="eaVert"/>
          <a:lstStyle>
            <a:lvl5pPr>
              <a:defRPr/>
            </a:lvl5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4" name="Date Placeholder 3"/>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14713746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it-IT" smtClean="0"/>
              <a:t>Fare clic per modificare stile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4" name="Date Placeholder 3"/>
          <p:cNvSpPr>
            <a:spLocks noGrp="1"/>
          </p:cNvSpPr>
          <p:nvPr>
            <p:ph type="dt" sz="half" idx="10"/>
          </p:nvPr>
        </p:nvSpPr>
        <p:spPr/>
        <p:txBody>
          <a:body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11"/>
          </p:nvPr>
        </p:nvSpPr>
        <p:spPr/>
        <p:txBody>
          <a:body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12"/>
          </p:nvPr>
        </p:nvSpPr>
        <p:spPr/>
        <p:txBody>
          <a:body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1986162992"/>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it-IT" smtClean="0"/>
              <a:t>Fare clic per modificare stile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1207261778"/>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hf sldNum="0" hdr="0" ftr="0" dt="0"/>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it-IT" smtClean="0"/>
              <a:t>Fare clic per modificare stile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r>
              <a:rPr lang="it-IT" smtClean="0">
                <a:solidFill>
                  <a:prstClr val="white"/>
                </a:solidFill>
              </a:rPr>
              <a:t>a.a. 2012/13</a:t>
            </a:r>
            <a:endParaRPr lang="it-IT">
              <a:solidFill>
                <a:prstClr val="white"/>
              </a:solidFill>
            </a:endParaRPr>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r>
              <a:rPr lang="it-IT" smtClean="0">
                <a:solidFill>
                  <a:prstClr val="white"/>
                </a:solidFill>
              </a:rPr>
              <a:t>Corso CLIL FMN - 2013</a:t>
            </a:r>
            <a:endParaRPr lang="it-IT">
              <a:solidFill>
                <a:prstClr val="white"/>
              </a:solidFill>
            </a:endParaRPr>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52DE2AD7-E569-43AC-93D9-C03C63DF7A6B}" type="slidenum">
              <a:rPr lang="it-IT" smtClean="0">
                <a:solidFill>
                  <a:prstClr val="white"/>
                </a:solidFill>
              </a:rPr>
              <a:pPr/>
              <a:t>‹#›</a:t>
            </a:fld>
            <a:endParaRPr lang="it-IT">
              <a:solidFill>
                <a:prstClr val="white"/>
              </a:solidFill>
            </a:endParaRPr>
          </a:p>
        </p:txBody>
      </p:sp>
    </p:spTree>
    <p:extLst>
      <p:ext uri="{BB962C8B-B14F-4D97-AF65-F5344CB8AC3E}">
        <p14:creationId xmlns:p14="http://schemas.microsoft.com/office/powerpoint/2010/main" val="2255512855"/>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Lst>
  <p:hf sldNum="0" hdr="0" ftr="0" dt="0"/>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4.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visuwords.com/" TargetMode="External"/><Relationship Id="rId2" Type="http://schemas.openxmlformats.org/officeDocument/2006/relationships/hyperlink" Target="http://www.wordreference.com/" TargetMode="Externa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www.dipity.com/"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rewordify.com/" TargetMode="External"/><Relationship Id="rId2" Type="http://schemas.openxmlformats.org/officeDocument/2006/relationships/hyperlink" Target="http://read-able.com/" TargetMode="Externa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251520" y="116632"/>
            <a:ext cx="8784976" cy="1585612"/>
          </a:xfrm>
        </p:spPr>
        <p:style>
          <a:lnRef idx="1">
            <a:schemeClr val="accent1"/>
          </a:lnRef>
          <a:fillRef idx="3">
            <a:schemeClr val="accent1"/>
          </a:fillRef>
          <a:effectRef idx="2">
            <a:schemeClr val="accent1"/>
          </a:effectRef>
          <a:fontRef idx="minor">
            <a:schemeClr val="lt1"/>
          </a:fontRef>
        </p:style>
        <p:txBody>
          <a:bodyPr>
            <a:noAutofit/>
          </a:bodyPr>
          <a:lstStyle/>
          <a:p>
            <a:r>
              <a:rPr lang="en-US" sz="2000" b="1" dirty="0" smtClean="0"/>
              <a:t>EXPLAINING AND EXEMPLIFYING</a:t>
            </a:r>
            <a:br>
              <a:rPr lang="en-US" sz="2000" b="1" dirty="0" smtClean="0"/>
            </a:br>
            <a:r>
              <a:rPr lang="en-US" sz="2000" b="1" dirty="0" smtClean="0"/>
              <a:t>MATERIALS </a:t>
            </a:r>
            <a:r>
              <a:rPr lang="en-US" sz="2000" b="1" dirty="0" smtClean="0">
                <a:effectLst/>
              </a:rPr>
              <a:t>SELECTION AND ADAPTATION</a:t>
            </a:r>
            <a:br>
              <a:rPr lang="en-US" sz="2000" b="1" dirty="0" smtClean="0">
                <a:effectLst/>
              </a:rPr>
            </a:br>
            <a:r>
              <a:rPr lang="en-US" sz="2000" b="1" dirty="0" smtClean="0"/>
              <a:t>TIPS FOR THE LESSON PLAN </a:t>
            </a:r>
            <a:r>
              <a:rPr lang="en-US" sz="2000" b="1" i="1" dirty="0" smtClean="0">
                <a:effectLst/>
              </a:rPr>
              <a:t/>
            </a:r>
            <a:br>
              <a:rPr lang="en-US" sz="2000" b="1" i="1" dirty="0" smtClean="0">
                <a:effectLst/>
              </a:rPr>
            </a:br>
            <a:endParaRPr lang="it-IT" sz="2000" b="1" i="1" dirty="0">
              <a:effectLst/>
            </a:endParaRPr>
          </a:p>
        </p:txBody>
      </p:sp>
      <p:pic>
        <p:nvPicPr>
          <p:cNvPr id="2" name="Immagin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55912" y="2132856"/>
            <a:ext cx="3429000" cy="1435449"/>
          </a:xfrm>
          <a:prstGeom prst="rect">
            <a:avLst/>
          </a:prstGeom>
        </p:spPr>
      </p:pic>
      <p:sp>
        <p:nvSpPr>
          <p:cNvPr id="3" name="Segnaposto contenuto 2"/>
          <p:cNvSpPr>
            <a:spLocks noGrp="1"/>
          </p:cNvSpPr>
          <p:nvPr>
            <p:ph idx="1"/>
          </p:nvPr>
        </p:nvSpPr>
        <p:spPr>
          <a:xfrm>
            <a:off x="0" y="1916832"/>
            <a:ext cx="9144000" cy="4962405"/>
          </a:xfrm>
        </p:spPr>
        <p:txBody>
          <a:bodyPr/>
          <a:lstStyle/>
          <a:p>
            <a:pPr marL="0" indent="0">
              <a:buNone/>
            </a:pPr>
            <a:r>
              <a:rPr lang="it-IT" dirty="0" smtClean="0"/>
              <a:t>TEACHER : EMMA ABBATE</a:t>
            </a:r>
          </a:p>
          <a:p>
            <a:pPr marL="0" indent="0">
              <a:buNone/>
            </a:pPr>
            <a:endParaRPr lang="it-IT" dirty="0" smtClean="0"/>
          </a:p>
          <a:p>
            <a:pPr marL="0" indent="0">
              <a:buNone/>
            </a:pPr>
            <a:endParaRPr lang="it-IT" dirty="0" smtClean="0"/>
          </a:p>
          <a:p>
            <a:pPr marL="0" indent="0">
              <a:buNone/>
            </a:pPr>
            <a:endParaRPr lang="it-IT" dirty="0"/>
          </a:p>
        </p:txBody>
      </p:sp>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3793784"/>
            <a:ext cx="7835975" cy="993913"/>
          </a:xfrm>
          <a:prstGeom prst="rect">
            <a:avLst/>
          </a:prstGeom>
        </p:spPr>
      </p:pic>
      <p:pic>
        <p:nvPicPr>
          <p:cNvPr id="6" name="Immagin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35696" y="5013176"/>
            <a:ext cx="6192688" cy="1866062"/>
          </a:xfrm>
          <a:prstGeom prst="rect">
            <a:avLst/>
          </a:prstGeom>
        </p:spPr>
      </p:pic>
    </p:spTree>
    <p:extLst>
      <p:ext uri="{BB962C8B-B14F-4D97-AF65-F5344CB8AC3E}">
        <p14:creationId xmlns:p14="http://schemas.microsoft.com/office/powerpoint/2010/main" val="31771739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49275" y="107576"/>
            <a:ext cx="8042276" cy="1161184"/>
          </a:xfrm>
        </p:spPr>
        <p:txBody>
          <a:bodyPr/>
          <a:lstStyle/>
          <a:p>
            <a:r>
              <a:rPr lang="it-IT" sz="2800" b="1" dirty="0"/>
              <a:t>CLIL ‘S TEACHERS </a:t>
            </a:r>
            <a:r>
              <a:rPr lang="it-IT" sz="2800" b="1" dirty="0" smtClean="0"/>
              <a:t>MOST DIFFICULT CHALLENGE: MAKING IT SIMPLE  </a:t>
            </a:r>
            <a:endParaRPr lang="it-IT" sz="2800" b="1" dirty="0"/>
          </a:p>
        </p:txBody>
      </p:sp>
      <p:pic>
        <p:nvPicPr>
          <p:cNvPr id="4" name="Segnaposto contenut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103701" y="1268760"/>
            <a:ext cx="5040299" cy="4248473"/>
          </a:xfrm>
        </p:spPr>
      </p:pic>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268760"/>
            <a:ext cx="4103700" cy="4248473"/>
          </a:xfrm>
          <a:prstGeom prst="rect">
            <a:avLst/>
          </a:prstGeom>
        </p:spPr>
      </p:pic>
    </p:spTree>
    <p:extLst>
      <p:ext uri="{BB962C8B-B14F-4D97-AF65-F5344CB8AC3E}">
        <p14:creationId xmlns:p14="http://schemas.microsoft.com/office/powerpoint/2010/main" val="11419328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49275" y="188641"/>
            <a:ext cx="8042276" cy="648072"/>
          </a:xfrm>
        </p:spPr>
        <p:txBody>
          <a:bodyPr/>
          <a:lstStyle/>
          <a:p>
            <a:r>
              <a:rPr lang="it-IT" sz="3200" dirty="0" smtClean="0"/>
              <a:t/>
            </a:r>
            <a:br>
              <a:rPr lang="it-IT" sz="3200" dirty="0" smtClean="0"/>
            </a:br>
            <a:r>
              <a:rPr lang="it-IT" sz="3200" dirty="0" smtClean="0"/>
              <a:t>PREDICT PROBLEMS </a:t>
            </a:r>
            <a:endParaRPr lang="it-IT" sz="3200" dirty="0"/>
          </a:p>
        </p:txBody>
      </p:sp>
      <p:sp>
        <p:nvSpPr>
          <p:cNvPr id="3" name="Segnaposto contenuto 2"/>
          <p:cNvSpPr>
            <a:spLocks noGrp="1"/>
          </p:cNvSpPr>
          <p:nvPr>
            <p:ph idx="1"/>
          </p:nvPr>
        </p:nvSpPr>
        <p:spPr>
          <a:xfrm>
            <a:off x="549275" y="1052737"/>
            <a:ext cx="8042276" cy="4248471"/>
          </a:xfrm>
        </p:spPr>
        <p:txBody>
          <a:bodyPr>
            <a:normAutofit lnSpcReduction="10000"/>
          </a:bodyPr>
          <a:lstStyle/>
          <a:p>
            <a:pPr marL="0" indent="0">
              <a:buNone/>
            </a:pPr>
            <a:r>
              <a:rPr lang="en-US" b="1" dirty="0"/>
              <a:t>LOTS OF TOPICAL NEW WORDS:</a:t>
            </a:r>
          </a:p>
          <a:p>
            <a:r>
              <a:rPr lang="en-US" dirty="0" smtClean="0"/>
              <a:t>PRETEACH (WORD BARS- GLOSSARIES) </a:t>
            </a:r>
            <a:endParaRPr lang="en-US" dirty="0"/>
          </a:p>
          <a:p>
            <a:r>
              <a:rPr lang="en-US" dirty="0"/>
              <a:t>PROVIDE MEANINGS</a:t>
            </a:r>
          </a:p>
          <a:p>
            <a:r>
              <a:rPr lang="en-US" dirty="0"/>
              <a:t>CREATE POSTERS </a:t>
            </a:r>
          </a:p>
          <a:p>
            <a:r>
              <a:rPr lang="en-US" dirty="0"/>
              <a:t>ADOPT MIND MAPS TO STIMULATE PRIOR KNOWLEDGE</a:t>
            </a:r>
          </a:p>
          <a:p>
            <a:r>
              <a:rPr lang="en-US" dirty="0" smtClean="0"/>
              <a:t>ASK </a:t>
            </a:r>
            <a:r>
              <a:rPr lang="en-US" dirty="0"/>
              <a:t>YOUR STUDENTS TO REPEAT THE EXACT PRONUNCIATION </a:t>
            </a:r>
            <a:endParaRPr lang="it-IT" dirty="0"/>
          </a:p>
        </p:txBody>
      </p:sp>
      <p:pic>
        <p:nvPicPr>
          <p:cNvPr id="4" name="Immagine 3"/>
          <p:cNvPicPr>
            <a:picLocks noChangeAspect="1"/>
          </p:cNvPicPr>
          <p:nvPr/>
        </p:nvPicPr>
        <p:blipFill>
          <a:blip r:embed="rId2"/>
          <a:stretch>
            <a:fillRect/>
          </a:stretch>
        </p:blipFill>
        <p:spPr>
          <a:xfrm>
            <a:off x="3491880" y="5085184"/>
            <a:ext cx="2847975" cy="1780762"/>
          </a:xfrm>
          <a:prstGeom prst="rect">
            <a:avLst/>
          </a:prstGeom>
        </p:spPr>
      </p:pic>
    </p:spTree>
    <p:extLst>
      <p:ext uri="{BB962C8B-B14F-4D97-AF65-F5344CB8AC3E}">
        <p14:creationId xmlns:p14="http://schemas.microsoft.com/office/powerpoint/2010/main" val="6725039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49275" y="0"/>
            <a:ext cx="8042276" cy="1196752"/>
          </a:xfrm>
        </p:spPr>
        <p:txBody>
          <a:bodyPr/>
          <a:lstStyle/>
          <a:p>
            <a:r>
              <a:rPr lang="en-US" sz="2400" b="1" dirty="0" smtClean="0"/>
              <a:t>USE </a:t>
            </a:r>
            <a:r>
              <a:rPr lang="en-US" sz="2400" b="1" dirty="0"/>
              <a:t>ONLINE DICTIONARY FOR LAST MINUTE TRANSLATIONS, EXAMPLES AND </a:t>
            </a:r>
            <a:r>
              <a:rPr lang="en-US" sz="2400" b="1" dirty="0" smtClean="0"/>
              <a:t>DEFINITIONS</a:t>
            </a:r>
            <a:r>
              <a:rPr lang="en-US" sz="2400" b="1" dirty="0"/>
              <a:t/>
            </a:r>
            <a:br>
              <a:rPr lang="en-US" sz="2400" b="1" dirty="0"/>
            </a:br>
            <a:endParaRPr lang="it-IT" sz="2400" b="1" dirty="0"/>
          </a:p>
        </p:txBody>
      </p:sp>
      <p:sp>
        <p:nvSpPr>
          <p:cNvPr id="7" name="Segnaposto contenuto 6"/>
          <p:cNvSpPr>
            <a:spLocks noGrp="1"/>
          </p:cNvSpPr>
          <p:nvPr>
            <p:ph idx="1"/>
          </p:nvPr>
        </p:nvSpPr>
        <p:spPr>
          <a:xfrm>
            <a:off x="0" y="908720"/>
            <a:ext cx="9144000" cy="2664296"/>
          </a:xfrm>
        </p:spPr>
        <p:txBody>
          <a:bodyPr>
            <a:normAutofit fontScale="85000" lnSpcReduction="20000"/>
          </a:bodyPr>
          <a:lstStyle/>
          <a:p>
            <a:pPr marL="0" indent="0">
              <a:buNone/>
            </a:pPr>
            <a:r>
              <a:rPr lang="en-US" dirty="0"/>
              <a:t>http://www.howjsay.com/   </a:t>
            </a:r>
            <a:r>
              <a:rPr lang="en-US" dirty="0" smtClean="0">
                <a:hlinkClick r:id="rId2"/>
              </a:rPr>
              <a:t>www.wordreference.com</a:t>
            </a:r>
            <a:r>
              <a:rPr lang="en-US" dirty="0" smtClean="0"/>
              <a:t> </a:t>
            </a:r>
          </a:p>
          <a:p>
            <a:pPr marL="0" indent="0">
              <a:buNone/>
            </a:pPr>
            <a:r>
              <a:rPr lang="en-US" dirty="0"/>
              <a:t>F</a:t>
            </a:r>
            <a:r>
              <a:rPr lang="en-US" dirty="0" smtClean="0"/>
              <a:t>ree </a:t>
            </a:r>
            <a:r>
              <a:rPr lang="en-US" dirty="0"/>
              <a:t>online Talking Dictionary of English </a:t>
            </a:r>
            <a:r>
              <a:rPr lang="en-US" dirty="0" smtClean="0"/>
              <a:t>Pronunciation. Type </a:t>
            </a:r>
            <a:r>
              <a:rPr lang="en-US" dirty="0"/>
              <a:t>of </a:t>
            </a:r>
            <a:r>
              <a:rPr lang="en-US" dirty="0" smtClean="0"/>
              <a:t>activities:</a:t>
            </a:r>
          </a:p>
          <a:p>
            <a:pPr marL="0" indent="0">
              <a:buNone/>
            </a:pPr>
            <a:r>
              <a:rPr lang="en-US" dirty="0" smtClean="0"/>
              <a:t>Word </a:t>
            </a:r>
            <a:r>
              <a:rPr lang="en-US" dirty="0"/>
              <a:t>clouds, flashcards, identifying images, matching concepts and definitions, synonyms and antonyms, etc.</a:t>
            </a:r>
          </a:p>
          <a:p>
            <a:pPr marL="0" indent="0">
              <a:buNone/>
            </a:pPr>
            <a:r>
              <a:rPr lang="en-US" dirty="0"/>
              <a:t>Use graphic support whenever </a:t>
            </a:r>
            <a:r>
              <a:rPr lang="en-US" dirty="0" smtClean="0"/>
              <a:t>possible:  </a:t>
            </a:r>
            <a:endParaRPr lang="en-US" dirty="0"/>
          </a:p>
          <a:p>
            <a:pPr marL="0" indent="0">
              <a:buNone/>
            </a:pPr>
            <a:r>
              <a:rPr lang="en-US" dirty="0"/>
              <a:t>http://www.visualdictionaryonline.com/  </a:t>
            </a:r>
            <a:r>
              <a:rPr lang="en-US" dirty="0">
                <a:hlinkClick r:id="rId3"/>
              </a:rPr>
              <a:t>http://</a:t>
            </a:r>
            <a:r>
              <a:rPr lang="en-US" dirty="0" smtClean="0">
                <a:hlinkClick r:id="rId3"/>
              </a:rPr>
              <a:t>www.visuwords.com</a:t>
            </a:r>
            <a:r>
              <a:rPr lang="en-US" dirty="0" smtClean="0"/>
              <a:t> </a:t>
            </a:r>
          </a:p>
          <a:p>
            <a:pPr marL="0" indent="0">
              <a:buNone/>
            </a:pPr>
            <a:endParaRPr lang="en-US" dirty="0"/>
          </a:p>
          <a:p>
            <a:endParaRPr lang="en-US" dirty="0"/>
          </a:p>
          <a:p>
            <a:endParaRPr lang="it-IT" dirty="0"/>
          </a:p>
        </p:txBody>
      </p:sp>
      <p:pic>
        <p:nvPicPr>
          <p:cNvPr id="8" name="Immagine 7"/>
          <p:cNvPicPr>
            <a:picLocks noChangeAspect="1"/>
          </p:cNvPicPr>
          <p:nvPr/>
        </p:nvPicPr>
        <p:blipFill>
          <a:blip r:embed="rId4"/>
          <a:stretch>
            <a:fillRect/>
          </a:stretch>
        </p:blipFill>
        <p:spPr>
          <a:xfrm>
            <a:off x="0" y="3573016"/>
            <a:ext cx="3923928" cy="3299826"/>
          </a:xfrm>
          <a:prstGeom prst="rect">
            <a:avLst/>
          </a:prstGeom>
        </p:spPr>
      </p:pic>
      <p:pic>
        <p:nvPicPr>
          <p:cNvPr id="9" name="Immagine 8"/>
          <p:cNvPicPr>
            <a:picLocks noChangeAspect="1"/>
          </p:cNvPicPr>
          <p:nvPr/>
        </p:nvPicPr>
        <p:blipFill>
          <a:blip r:embed="rId5"/>
          <a:stretch>
            <a:fillRect/>
          </a:stretch>
        </p:blipFill>
        <p:spPr>
          <a:xfrm>
            <a:off x="3923929" y="3717032"/>
            <a:ext cx="3168351" cy="3171144"/>
          </a:xfrm>
          <a:prstGeom prst="rect">
            <a:avLst/>
          </a:prstGeom>
        </p:spPr>
      </p:pic>
      <p:pic>
        <p:nvPicPr>
          <p:cNvPr id="10" name="Immagine 9"/>
          <p:cNvPicPr>
            <a:picLocks noChangeAspect="1"/>
          </p:cNvPicPr>
          <p:nvPr/>
        </p:nvPicPr>
        <p:blipFill>
          <a:blip r:embed="rId6"/>
          <a:stretch>
            <a:fillRect/>
          </a:stretch>
        </p:blipFill>
        <p:spPr>
          <a:xfrm>
            <a:off x="7092280" y="3717032"/>
            <a:ext cx="2051720" cy="3140968"/>
          </a:xfrm>
          <a:prstGeom prst="rect">
            <a:avLst/>
          </a:prstGeom>
        </p:spPr>
      </p:pic>
    </p:spTree>
    <p:extLst>
      <p:ext uri="{BB962C8B-B14F-4D97-AF65-F5344CB8AC3E}">
        <p14:creationId xmlns:p14="http://schemas.microsoft.com/office/powerpoint/2010/main" val="185809993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49275" y="0"/>
            <a:ext cx="8042276" cy="908720"/>
          </a:xfrm>
        </p:spPr>
        <p:txBody>
          <a:bodyPr/>
          <a:lstStyle/>
          <a:p>
            <a:r>
              <a:rPr lang="it-IT" sz="3200" dirty="0" smtClean="0"/>
              <a:t/>
            </a:r>
            <a:br>
              <a:rPr lang="it-IT" sz="3200" dirty="0" smtClean="0"/>
            </a:br>
            <a:r>
              <a:rPr lang="it-IT" sz="2000" dirty="0" smtClean="0"/>
              <a:t>COMPLEX CONTENT TO EXPLAIN: </a:t>
            </a:r>
            <a:br>
              <a:rPr lang="it-IT" sz="2000" dirty="0" smtClean="0"/>
            </a:br>
            <a:r>
              <a:rPr lang="it-IT" sz="2000" dirty="0" smtClean="0"/>
              <a:t>MAKE THE IMPOSSIBLE POSSIBLE </a:t>
            </a:r>
            <a:endParaRPr lang="it-IT" sz="2000" dirty="0"/>
          </a:p>
        </p:txBody>
      </p:sp>
      <p:sp>
        <p:nvSpPr>
          <p:cNvPr id="3" name="Segnaposto contenuto 2"/>
          <p:cNvSpPr>
            <a:spLocks noGrp="1"/>
          </p:cNvSpPr>
          <p:nvPr>
            <p:ph idx="1"/>
          </p:nvPr>
        </p:nvSpPr>
        <p:spPr>
          <a:xfrm>
            <a:off x="549275" y="908720"/>
            <a:ext cx="8042276" cy="5472608"/>
          </a:xfrm>
        </p:spPr>
        <p:txBody>
          <a:bodyPr>
            <a:normAutofit/>
          </a:bodyPr>
          <a:lstStyle/>
          <a:p>
            <a:r>
              <a:rPr lang="it-IT" sz="1800" dirty="0" smtClean="0"/>
              <a:t>PUT IN ORDER IDEAS</a:t>
            </a:r>
          </a:p>
          <a:p>
            <a:r>
              <a:rPr lang="it-IT" sz="1800" dirty="0" smtClean="0"/>
              <a:t>USE SEQUENCING EXERCISES</a:t>
            </a:r>
          </a:p>
          <a:p>
            <a:r>
              <a:rPr lang="it-IT" sz="1800" dirty="0" smtClean="0"/>
              <a:t>CHECK TASKS </a:t>
            </a:r>
          </a:p>
          <a:p>
            <a:pPr marL="0" indent="0">
              <a:buNone/>
            </a:pPr>
            <a:r>
              <a:rPr lang="it-IT" sz="1800" b="1" dirty="0" smtClean="0"/>
              <a:t>DIFFERENT LEVEL OF ENGLISH COMPETENCE AMONG STUDENTS</a:t>
            </a:r>
          </a:p>
          <a:p>
            <a:r>
              <a:rPr lang="it-IT" sz="1800" dirty="0" smtClean="0"/>
              <a:t>WORK IN PAIR EXERCISES. EXPLAIN A CONCEPT TO YOUR CLASSMATE. THINK/PAIR /SHARE ACTIVITIES </a:t>
            </a:r>
          </a:p>
          <a:p>
            <a:r>
              <a:rPr lang="it-IT" sz="1800" dirty="0" smtClean="0"/>
              <a:t>ADAPT ACTIVITIES ACCORDING TO THE LEVEL</a:t>
            </a:r>
            <a:endParaRPr lang="it-IT" sz="1800" dirty="0"/>
          </a:p>
          <a:p>
            <a:endParaRPr lang="it-IT" sz="1800" dirty="0"/>
          </a:p>
        </p:txBody>
      </p:sp>
      <p:pic>
        <p:nvPicPr>
          <p:cNvPr id="4" name="Immagine 3"/>
          <p:cNvPicPr>
            <a:picLocks noChangeAspect="1"/>
          </p:cNvPicPr>
          <p:nvPr/>
        </p:nvPicPr>
        <p:blipFill>
          <a:blip r:embed="rId2"/>
          <a:stretch>
            <a:fillRect/>
          </a:stretch>
        </p:blipFill>
        <p:spPr>
          <a:xfrm>
            <a:off x="2446177" y="4221089"/>
            <a:ext cx="4248472" cy="2160239"/>
          </a:xfrm>
          <a:prstGeom prst="rect">
            <a:avLst/>
          </a:prstGeom>
        </p:spPr>
      </p:pic>
    </p:spTree>
    <p:extLst>
      <p:ext uri="{BB962C8B-B14F-4D97-AF65-F5344CB8AC3E}">
        <p14:creationId xmlns:p14="http://schemas.microsoft.com/office/powerpoint/2010/main" val="12126984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49275" y="107576"/>
            <a:ext cx="8042276" cy="801144"/>
          </a:xfrm>
        </p:spPr>
        <p:txBody>
          <a:bodyPr/>
          <a:lstStyle/>
          <a:p>
            <a:r>
              <a:rPr lang="it-IT" sz="2400" dirty="0" smtClean="0"/>
              <a:t>DON’T SIMPLIFY THE CONTENT OF YOUR LESSON TOO MUCH. MAKE IT SIMPLE NOT SIMPLER</a:t>
            </a:r>
            <a:endParaRPr lang="it-IT" sz="2400" dirty="0"/>
          </a:p>
        </p:txBody>
      </p:sp>
      <p:sp>
        <p:nvSpPr>
          <p:cNvPr id="3" name="Segnaposto contenuto 2"/>
          <p:cNvSpPr>
            <a:spLocks noGrp="1"/>
          </p:cNvSpPr>
          <p:nvPr>
            <p:ph idx="1"/>
          </p:nvPr>
        </p:nvSpPr>
        <p:spPr>
          <a:xfrm>
            <a:off x="0" y="908720"/>
            <a:ext cx="9144000" cy="5328592"/>
          </a:xfrm>
        </p:spPr>
        <p:txBody>
          <a:bodyPr/>
          <a:lstStyle/>
          <a:p>
            <a:pPr marL="0" indent="0">
              <a:buNone/>
            </a:pPr>
            <a:r>
              <a:rPr lang="it-IT" dirty="0" err="1" smtClean="0"/>
              <a:t>Don’t</a:t>
            </a:r>
            <a:r>
              <a:rPr lang="it-IT" dirty="0" smtClean="0"/>
              <a:t> water the </a:t>
            </a:r>
            <a:r>
              <a:rPr lang="it-IT" dirty="0" err="1" smtClean="0"/>
              <a:t>content</a:t>
            </a:r>
            <a:r>
              <a:rPr lang="it-IT" dirty="0" smtClean="0"/>
              <a:t> </a:t>
            </a:r>
          </a:p>
          <a:p>
            <a:pPr marL="0" indent="0">
              <a:buNone/>
            </a:pPr>
            <a:r>
              <a:rPr lang="it-IT" dirty="0" err="1" smtClean="0"/>
              <a:t>Remember</a:t>
            </a:r>
            <a:r>
              <a:rPr lang="it-IT" dirty="0" smtClean="0"/>
              <a:t> </a:t>
            </a:r>
            <a:r>
              <a:rPr lang="it-IT" dirty="0" err="1" smtClean="0"/>
              <a:t>that</a:t>
            </a:r>
            <a:r>
              <a:rPr lang="it-IT" dirty="0" smtClean="0"/>
              <a:t> </a:t>
            </a:r>
            <a:r>
              <a:rPr lang="it-IT" dirty="0" err="1" smtClean="0"/>
              <a:t>when</a:t>
            </a:r>
            <a:r>
              <a:rPr lang="it-IT" dirty="0" smtClean="0"/>
              <a:t> </a:t>
            </a:r>
            <a:r>
              <a:rPr lang="it-IT" dirty="0" err="1" smtClean="0"/>
              <a:t>you</a:t>
            </a:r>
            <a:r>
              <a:rPr lang="it-IT" dirty="0" smtClean="0"/>
              <a:t> are </a:t>
            </a:r>
            <a:r>
              <a:rPr lang="it-IT" dirty="0" err="1" smtClean="0"/>
              <a:t>explaining</a:t>
            </a:r>
            <a:r>
              <a:rPr lang="it-IT" dirty="0" smtClean="0"/>
              <a:t> </a:t>
            </a:r>
            <a:r>
              <a:rPr lang="it-IT" dirty="0" err="1" smtClean="0"/>
              <a:t>you</a:t>
            </a:r>
            <a:r>
              <a:rPr lang="it-IT" dirty="0" smtClean="0"/>
              <a:t> are </a:t>
            </a:r>
            <a:r>
              <a:rPr lang="it-IT" dirty="0" err="1" smtClean="0"/>
              <a:t>answering</a:t>
            </a:r>
            <a:r>
              <a:rPr lang="it-IT" dirty="0" smtClean="0"/>
              <a:t> to </a:t>
            </a:r>
            <a:r>
              <a:rPr lang="it-IT" dirty="0" err="1" smtClean="0"/>
              <a:t>these</a:t>
            </a:r>
            <a:r>
              <a:rPr lang="it-IT" dirty="0" smtClean="0"/>
              <a:t> </a:t>
            </a:r>
            <a:r>
              <a:rPr lang="it-IT" dirty="0" err="1" smtClean="0"/>
              <a:t>questions</a:t>
            </a:r>
            <a:r>
              <a:rPr lang="it-IT" dirty="0" smtClean="0"/>
              <a:t>: </a:t>
            </a:r>
            <a:r>
              <a:rPr lang="it-IT" dirty="0" err="1" smtClean="0"/>
              <a:t>What</a:t>
            </a:r>
            <a:r>
              <a:rPr lang="it-IT" dirty="0" smtClean="0"/>
              <a:t>? </a:t>
            </a:r>
            <a:r>
              <a:rPr lang="it-IT" dirty="0" err="1" smtClean="0"/>
              <a:t>Why</a:t>
            </a:r>
            <a:r>
              <a:rPr lang="it-IT" dirty="0" smtClean="0"/>
              <a:t>? </a:t>
            </a:r>
            <a:r>
              <a:rPr lang="it-IT" dirty="0" err="1" smtClean="0"/>
              <a:t>who</a:t>
            </a:r>
            <a:r>
              <a:rPr lang="it-IT" dirty="0" smtClean="0"/>
              <a:t>? </a:t>
            </a:r>
            <a:r>
              <a:rPr lang="it-IT" dirty="0" err="1" smtClean="0"/>
              <a:t>where</a:t>
            </a:r>
            <a:r>
              <a:rPr lang="it-IT" dirty="0" smtClean="0"/>
              <a:t>? </a:t>
            </a:r>
            <a:r>
              <a:rPr lang="it-IT" dirty="0" err="1" smtClean="0"/>
              <a:t>When</a:t>
            </a:r>
            <a:r>
              <a:rPr lang="it-IT" dirty="0" smtClean="0"/>
              <a:t>? Model </a:t>
            </a:r>
            <a:r>
              <a:rPr lang="it-IT" dirty="0" err="1" smtClean="0"/>
              <a:t>your</a:t>
            </a:r>
            <a:r>
              <a:rPr lang="it-IT" dirty="0" smtClean="0"/>
              <a:t> </a:t>
            </a:r>
            <a:r>
              <a:rPr lang="it-IT" dirty="0" err="1" smtClean="0"/>
              <a:t>explanation</a:t>
            </a:r>
            <a:r>
              <a:rPr lang="it-IT" dirty="0" smtClean="0"/>
              <a:t> on </a:t>
            </a:r>
            <a:r>
              <a:rPr lang="it-IT" dirty="0" err="1" smtClean="0"/>
              <a:t>those</a:t>
            </a:r>
            <a:r>
              <a:rPr lang="it-IT" dirty="0" smtClean="0"/>
              <a:t> </a:t>
            </a:r>
            <a:r>
              <a:rPr lang="it-IT" dirty="0" err="1" smtClean="0"/>
              <a:t>questions</a:t>
            </a:r>
            <a:r>
              <a:rPr lang="it-IT" dirty="0" smtClean="0"/>
              <a:t>.</a:t>
            </a:r>
          </a:p>
          <a:p>
            <a:pPr marL="0" indent="0">
              <a:buNone/>
            </a:pPr>
            <a:r>
              <a:rPr lang="it-IT" dirty="0" smtClean="0"/>
              <a:t>Start </a:t>
            </a:r>
            <a:r>
              <a:rPr lang="it-IT" dirty="0" err="1" smtClean="0"/>
              <a:t>your</a:t>
            </a:r>
            <a:r>
              <a:rPr lang="it-IT" dirty="0" smtClean="0"/>
              <a:t> </a:t>
            </a:r>
            <a:r>
              <a:rPr lang="it-IT" dirty="0" err="1" smtClean="0"/>
              <a:t>lesson</a:t>
            </a:r>
            <a:r>
              <a:rPr lang="it-IT" dirty="0" smtClean="0"/>
              <a:t> by </a:t>
            </a:r>
            <a:r>
              <a:rPr lang="it-IT" dirty="0" err="1" smtClean="0"/>
              <a:t>asking</a:t>
            </a:r>
            <a:r>
              <a:rPr lang="it-IT" dirty="0" smtClean="0"/>
              <a:t> the </a:t>
            </a:r>
            <a:r>
              <a:rPr lang="it-IT" dirty="0" err="1" smtClean="0"/>
              <a:t>questions</a:t>
            </a:r>
            <a:r>
              <a:rPr lang="it-IT" dirty="0" smtClean="0"/>
              <a:t> </a:t>
            </a:r>
            <a:r>
              <a:rPr lang="it-IT" dirty="0" err="1" smtClean="0"/>
              <a:t>you</a:t>
            </a:r>
            <a:r>
              <a:rPr lang="it-IT" dirty="0" smtClean="0"/>
              <a:t> </a:t>
            </a:r>
            <a:r>
              <a:rPr lang="it-IT" dirty="0" err="1" smtClean="0"/>
              <a:t>will</a:t>
            </a:r>
            <a:r>
              <a:rPr lang="it-IT" dirty="0" smtClean="0"/>
              <a:t> </a:t>
            </a:r>
            <a:r>
              <a:rPr lang="it-IT" dirty="0" err="1" smtClean="0"/>
              <a:t>answer</a:t>
            </a:r>
            <a:r>
              <a:rPr lang="it-IT" dirty="0" smtClean="0"/>
              <a:t> </a:t>
            </a:r>
          </a:p>
          <a:p>
            <a:pPr marL="0" indent="0">
              <a:buNone/>
            </a:pPr>
            <a:endParaRPr lang="it-IT" dirty="0"/>
          </a:p>
        </p:txBody>
      </p:sp>
      <p:pic>
        <p:nvPicPr>
          <p:cNvPr id="4" name="Immagine 3"/>
          <p:cNvPicPr>
            <a:picLocks noChangeAspect="1"/>
          </p:cNvPicPr>
          <p:nvPr/>
        </p:nvPicPr>
        <p:blipFill>
          <a:blip r:embed="rId2"/>
          <a:stretch>
            <a:fillRect/>
          </a:stretch>
        </p:blipFill>
        <p:spPr>
          <a:xfrm>
            <a:off x="1763688" y="3398086"/>
            <a:ext cx="5943600" cy="2545515"/>
          </a:xfrm>
          <a:prstGeom prst="rect">
            <a:avLst/>
          </a:prstGeom>
        </p:spPr>
      </p:pic>
    </p:spTree>
    <p:extLst>
      <p:ext uri="{BB962C8B-B14F-4D97-AF65-F5344CB8AC3E}">
        <p14:creationId xmlns:p14="http://schemas.microsoft.com/office/powerpoint/2010/main" val="13259588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49275" y="107576"/>
            <a:ext cx="8042276" cy="738234"/>
          </a:xfrm>
        </p:spPr>
        <p:txBody>
          <a:bodyPr/>
          <a:lstStyle/>
          <a:p>
            <a:r>
              <a:rPr lang="it-IT" dirty="0" smtClean="0"/>
              <a:t>EPLANATION’S HINTS </a:t>
            </a:r>
            <a:endParaRPr lang="it-IT" dirty="0"/>
          </a:p>
        </p:txBody>
      </p:sp>
      <p:sp>
        <p:nvSpPr>
          <p:cNvPr id="3" name="Segnaposto contenuto 2"/>
          <p:cNvSpPr>
            <a:spLocks noGrp="1"/>
          </p:cNvSpPr>
          <p:nvPr>
            <p:ph idx="1"/>
          </p:nvPr>
        </p:nvSpPr>
        <p:spPr>
          <a:xfrm>
            <a:off x="549275" y="980729"/>
            <a:ext cx="8042276" cy="4104455"/>
          </a:xfrm>
        </p:spPr>
        <p:txBody>
          <a:bodyPr>
            <a:normAutofit fontScale="92500" lnSpcReduction="20000"/>
          </a:bodyPr>
          <a:lstStyle/>
          <a:p>
            <a:pPr marL="0" indent="0">
              <a:buNone/>
            </a:pPr>
            <a:r>
              <a:rPr lang="it-IT" dirty="0" smtClean="0"/>
              <a:t>ARTICULATE WORDS, SPEAK UP, SLOW DOWN</a:t>
            </a:r>
          </a:p>
          <a:p>
            <a:pPr marL="0" indent="0">
              <a:buNone/>
            </a:pPr>
            <a:r>
              <a:rPr lang="en-US" dirty="0" smtClean="0"/>
              <a:t>USE SIMPLE SENTENCES (SUBJECT, VERB, OBJECT) AND VERBS IN THE ACTIVE VOICE RATHER THAN THE PASSIVE VOICE</a:t>
            </a:r>
          </a:p>
          <a:p>
            <a:pPr marL="0" indent="0">
              <a:buNone/>
            </a:pPr>
            <a:r>
              <a:rPr lang="en-US" dirty="0"/>
              <a:t>ENGAGE YOUR PUPILS </a:t>
            </a:r>
            <a:r>
              <a:rPr lang="en-US" dirty="0" smtClean="0"/>
              <a:t>ACTIVELY ASKING THEM TO TAKE NOTES, FILL IN DIAGRAMS OR TABLE DURING YOUR EXPLANATION</a:t>
            </a:r>
          </a:p>
          <a:p>
            <a:pPr marL="0" indent="0">
              <a:buNone/>
            </a:pPr>
            <a:r>
              <a:rPr lang="en-US" dirty="0" smtClean="0"/>
              <a:t>MAKE PAUSES BETWEEN MAIN IDEAS TO VERIFY THEY ARE CATCHING THE POINT </a:t>
            </a:r>
          </a:p>
          <a:p>
            <a:pPr marL="0" indent="0">
              <a:buNone/>
            </a:pPr>
            <a:r>
              <a:rPr lang="en-US" dirty="0" smtClean="0"/>
              <a:t> DON’T TRANSLATE. USE THE SANDWICHING TECHNIQUE TO AVOID FRUSTRATION </a:t>
            </a:r>
          </a:p>
          <a:p>
            <a:pPr marL="0" indent="0">
              <a:buNone/>
            </a:pPr>
            <a:endParaRPr lang="en-US" dirty="0" smtClean="0"/>
          </a:p>
          <a:p>
            <a:pPr marL="0" indent="0">
              <a:buNone/>
            </a:pPr>
            <a:endParaRPr lang="it-IT" dirty="0" smtClean="0"/>
          </a:p>
          <a:p>
            <a:pPr marL="0" indent="0">
              <a:buNone/>
            </a:pPr>
            <a:endParaRPr lang="it-IT" dirty="0"/>
          </a:p>
        </p:txBody>
      </p:sp>
      <p:pic>
        <p:nvPicPr>
          <p:cNvPr id="4" name="Immagine 3"/>
          <p:cNvPicPr>
            <a:picLocks noChangeAspect="1"/>
          </p:cNvPicPr>
          <p:nvPr/>
        </p:nvPicPr>
        <p:blipFill>
          <a:blip r:embed="rId2"/>
          <a:stretch>
            <a:fillRect/>
          </a:stretch>
        </p:blipFill>
        <p:spPr>
          <a:xfrm>
            <a:off x="4067944" y="5220103"/>
            <a:ext cx="1780186" cy="1603387"/>
          </a:xfrm>
          <a:prstGeom prst="rect">
            <a:avLst/>
          </a:prstGeom>
        </p:spPr>
      </p:pic>
    </p:spTree>
    <p:extLst>
      <p:ext uri="{BB962C8B-B14F-4D97-AF65-F5344CB8AC3E}">
        <p14:creationId xmlns:p14="http://schemas.microsoft.com/office/powerpoint/2010/main" val="34989653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49275" y="107576"/>
            <a:ext cx="8042276" cy="1017168"/>
          </a:xfrm>
        </p:spPr>
        <p:txBody>
          <a:bodyPr/>
          <a:lstStyle/>
          <a:p>
            <a:r>
              <a:rPr lang="it-IT" dirty="0" smtClean="0"/>
              <a:t>USE VISUALS </a:t>
            </a:r>
            <a:endParaRPr lang="it-IT" dirty="0"/>
          </a:p>
        </p:txBody>
      </p:sp>
      <p:sp>
        <p:nvSpPr>
          <p:cNvPr id="3" name="Segnaposto contenuto 2"/>
          <p:cNvSpPr>
            <a:spLocks noGrp="1"/>
          </p:cNvSpPr>
          <p:nvPr>
            <p:ph idx="1"/>
          </p:nvPr>
        </p:nvSpPr>
        <p:spPr>
          <a:xfrm>
            <a:off x="0" y="1124744"/>
            <a:ext cx="9143999" cy="5800563"/>
          </a:xfrm>
        </p:spPr>
        <p:txBody>
          <a:bodyPr>
            <a:normAutofit/>
          </a:bodyPr>
          <a:lstStyle/>
          <a:p>
            <a:pPr marL="0" indent="0">
              <a:buNone/>
            </a:pPr>
            <a:r>
              <a:rPr lang="it-IT" sz="1800" dirty="0" smtClean="0"/>
              <a:t>PIE –T- BAR- FLOW  CHARTS</a:t>
            </a:r>
          </a:p>
          <a:p>
            <a:pPr marL="0" indent="0">
              <a:buNone/>
            </a:pPr>
            <a:r>
              <a:rPr lang="it-IT" sz="1800" dirty="0" smtClean="0"/>
              <a:t>TABLES</a:t>
            </a:r>
          </a:p>
          <a:p>
            <a:pPr marL="0" indent="0">
              <a:buNone/>
            </a:pPr>
            <a:r>
              <a:rPr lang="it-IT" sz="1800" dirty="0" smtClean="0"/>
              <a:t>LINE GRAPHS </a:t>
            </a:r>
          </a:p>
          <a:p>
            <a:pPr marL="0" indent="0">
              <a:buNone/>
            </a:pPr>
            <a:r>
              <a:rPr lang="it-IT" sz="1800" dirty="0" smtClean="0"/>
              <a:t>STORYBOARD (www.storyboardthat.com)</a:t>
            </a:r>
          </a:p>
          <a:p>
            <a:pPr marL="0" indent="0">
              <a:buNone/>
            </a:pPr>
            <a:r>
              <a:rPr lang="it-IT" sz="1800" dirty="0"/>
              <a:t>TIMELINE </a:t>
            </a:r>
            <a:r>
              <a:rPr lang="it-IT" sz="1800" dirty="0" smtClean="0"/>
              <a:t>(</a:t>
            </a:r>
            <a:r>
              <a:rPr lang="it-IT" sz="1800" dirty="0" smtClean="0">
                <a:hlinkClick r:id="rId2"/>
              </a:rPr>
              <a:t>http</a:t>
            </a:r>
            <a:r>
              <a:rPr lang="it-IT" sz="1800" dirty="0">
                <a:hlinkClick r:id="rId2"/>
              </a:rPr>
              <a:t>://www.dipity.com</a:t>
            </a:r>
            <a:r>
              <a:rPr lang="it-IT" sz="1800" dirty="0" smtClean="0">
                <a:hlinkClick r:id="rId2"/>
              </a:rPr>
              <a:t>/</a:t>
            </a:r>
            <a:r>
              <a:rPr lang="it-IT" sz="1800" dirty="0" smtClean="0"/>
              <a:t>) </a:t>
            </a:r>
          </a:p>
          <a:p>
            <a:pPr marL="0" indent="0">
              <a:buNone/>
            </a:pPr>
            <a:r>
              <a:rPr lang="it-IT" sz="1800" dirty="0" smtClean="0"/>
              <a:t>PICTURES FROM GOOGLE</a:t>
            </a:r>
          </a:p>
          <a:p>
            <a:pPr marL="0" indent="0">
              <a:buNone/>
            </a:pPr>
            <a:r>
              <a:rPr lang="it-IT" sz="1800" dirty="0" smtClean="0"/>
              <a:t>POWER POINT SLIDES </a:t>
            </a:r>
          </a:p>
          <a:p>
            <a:pPr marL="0" indent="0">
              <a:buNone/>
            </a:pPr>
            <a:endParaRPr lang="it-IT" sz="1800" dirty="0"/>
          </a:p>
        </p:txBody>
      </p:sp>
      <p:pic>
        <p:nvPicPr>
          <p:cNvPr id="4" name="Immagine 3"/>
          <p:cNvPicPr>
            <a:picLocks noChangeAspect="1"/>
          </p:cNvPicPr>
          <p:nvPr/>
        </p:nvPicPr>
        <p:blipFill>
          <a:blip r:embed="rId3"/>
          <a:stretch>
            <a:fillRect/>
          </a:stretch>
        </p:blipFill>
        <p:spPr>
          <a:xfrm>
            <a:off x="-30768" y="4909083"/>
            <a:ext cx="3675656" cy="2016224"/>
          </a:xfrm>
          <a:prstGeom prst="rect">
            <a:avLst/>
          </a:prstGeom>
        </p:spPr>
      </p:pic>
      <p:pic>
        <p:nvPicPr>
          <p:cNvPr id="5" name="Immagine 4"/>
          <p:cNvPicPr>
            <a:picLocks noChangeAspect="1"/>
          </p:cNvPicPr>
          <p:nvPr/>
        </p:nvPicPr>
        <p:blipFill>
          <a:blip r:embed="rId4"/>
          <a:stretch>
            <a:fillRect/>
          </a:stretch>
        </p:blipFill>
        <p:spPr>
          <a:xfrm>
            <a:off x="5070311" y="1565573"/>
            <a:ext cx="4104456" cy="3937197"/>
          </a:xfrm>
          <a:prstGeom prst="rect">
            <a:avLst/>
          </a:prstGeom>
        </p:spPr>
      </p:pic>
    </p:spTree>
    <p:extLst>
      <p:ext uri="{BB962C8B-B14F-4D97-AF65-F5344CB8AC3E}">
        <p14:creationId xmlns:p14="http://schemas.microsoft.com/office/powerpoint/2010/main" val="18044616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49275" y="107576"/>
            <a:ext cx="8042276" cy="729136"/>
          </a:xfrm>
        </p:spPr>
        <p:txBody>
          <a:bodyPr/>
          <a:lstStyle/>
          <a:p>
            <a:r>
              <a:rPr lang="it-IT" sz="2400" b="1" dirty="0" smtClean="0"/>
              <a:t>HOW TO STRUCTURE SIMPLE AND EFFECTIVE EXPLANATIONS</a:t>
            </a:r>
            <a:endParaRPr lang="it-IT" sz="2400" b="1" dirty="0"/>
          </a:p>
        </p:txBody>
      </p:sp>
      <p:sp>
        <p:nvSpPr>
          <p:cNvPr id="3" name="Segnaposto contenuto 2"/>
          <p:cNvSpPr>
            <a:spLocks noGrp="1"/>
          </p:cNvSpPr>
          <p:nvPr>
            <p:ph idx="1"/>
          </p:nvPr>
        </p:nvSpPr>
        <p:spPr>
          <a:xfrm>
            <a:off x="0" y="836712"/>
            <a:ext cx="9288016" cy="6021288"/>
          </a:xfrm>
        </p:spPr>
        <p:txBody>
          <a:bodyPr>
            <a:normAutofit/>
          </a:bodyPr>
          <a:lstStyle/>
          <a:p>
            <a:pPr marL="0" indent="0">
              <a:buNone/>
            </a:pPr>
            <a:r>
              <a:rPr lang="it-IT" sz="1400" dirty="0" smtClean="0"/>
              <a:t>INTRODUCE THE TOPIC </a:t>
            </a:r>
          </a:p>
          <a:p>
            <a:pPr marL="0" indent="0">
              <a:buNone/>
            </a:pPr>
            <a:r>
              <a:rPr lang="it-IT" sz="1400" dirty="0" smtClean="0"/>
              <a:t>MARK THE END OF A SECTION</a:t>
            </a:r>
          </a:p>
          <a:p>
            <a:pPr marL="0" indent="0">
              <a:buNone/>
            </a:pPr>
            <a:r>
              <a:rPr lang="it-IT" sz="1400" dirty="0" smtClean="0"/>
              <a:t>USE ANALOGIES </a:t>
            </a:r>
          </a:p>
          <a:p>
            <a:pPr marL="0" indent="0">
              <a:buNone/>
            </a:pPr>
            <a:r>
              <a:rPr lang="it-IT" sz="1400" dirty="0" smtClean="0"/>
              <a:t>GIVE EXAMPLES </a:t>
            </a:r>
          </a:p>
          <a:p>
            <a:pPr marL="0" indent="0">
              <a:buNone/>
            </a:pPr>
            <a:r>
              <a:rPr lang="it-IT" sz="1400" dirty="0" smtClean="0"/>
              <a:t>REFER TO VISUALS AIDS</a:t>
            </a:r>
          </a:p>
          <a:p>
            <a:pPr marL="0" indent="0">
              <a:buNone/>
            </a:pPr>
            <a:r>
              <a:rPr lang="it-IT" sz="1400" dirty="0" smtClean="0"/>
              <a:t>CHECK FOR PARTECIPATION</a:t>
            </a:r>
          </a:p>
          <a:p>
            <a:pPr marL="0" indent="0">
              <a:buNone/>
            </a:pPr>
            <a:r>
              <a:rPr lang="it-IT" sz="1400" dirty="0" smtClean="0"/>
              <a:t>AT THE END SUMMARIZE BY REPEATING </a:t>
            </a:r>
          </a:p>
          <a:p>
            <a:pPr marL="0" indent="0">
              <a:buNone/>
            </a:pPr>
            <a:r>
              <a:rPr lang="it-IT" sz="1400" dirty="0" smtClean="0"/>
              <a:t>THE KEY CONCEPTS  </a:t>
            </a:r>
          </a:p>
          <a:p>
            <a:pPr marL="0" indent="0">
              <a:buNone/>
            </a:pPr>
            <a:r>
              <a:rPr lang="it-IT" sz="1400" dirty="0" smtClean="0"/>
              <a:t>IN ONE  WORD: SCAFFOLD! </a:t>
            </a:r>
          </a:p>
          <a:p>
            <a:pPr marL="0" indent="0">
              <a:buNone/>
            </a:pPr>
            <a:endParaRPr lang="it-IT" dirty="0" smtClean="0"/>
          </a:p>
          <a:p>
            <a:pPr marL="0" indent="0">
              <a:buNone/>
            </a:pPr>
            <a:endParaRPr lang="it-IT" dirty="0"/>
          </a:p>
        </p:txBody>
      </p:sp>
      <p:pic>
        <p:nvPicPr>
          <p:cNvPr id="5" name="Immagine 4"/>
          <p:cNvPicPr>
            <a:picLocks noChangeAspect="1"/>
          </p:cNvPicPr>
          <p:nvPr/>
        </p:nvPicPr>
        <p:blipFill>
          <a:blip r:embed="rId2"/>
          <a:stretch>
            <a:fillRect/>
          </a:stretch>
        </p:blipFill>
        <p:spPr>
          <a:xfrm>
            <a:off x="4330638" y="806011"/>
            <a:ext cx="4788024" cy="6021288"/>
          </a:xfrm>
          <a:prstGeom prst="rect">
            <a:avLst/>
          </a:prstGeom>
        </p:spPr>
      </p:pic>
    </p:spTree>
    <p:extLst>
      <p:ext uri="{BB962C8B-B14F-4D97-AF65-F5344CB8AC3E}">
        <p14:creationId xmlns:p14="http://schemas.microsoft.com/office/powerpoint/2010/main" val="122790650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9144000" cy="908720"/>
          </a:xfrm>
        </p:spPr>
        <p:style>
          <a:lnRef idx="1">
            <a:schemeClr val="accent1"/>
          </a:lnRef>
          <a:fillRef idx="2">
            <a:schemeClr val="accent1"/>
          </a:fillRef>
          <a:effectRef idx="1">
            <a:schemeClr val="accent1"/>
          </a:effectRef>
          <a:fontRef idx="minor">
            <a:schemeClr val="dk1"/>
          </a:fontRef>
        </p:style>
        <p:txBody>
          <a:bodyPr>
            <a:normAutofit/>
          </a:bodyPr>
          <a:lstStyle/>
          <a:p>
            <a:r>
              <a:rPr lang="en-US" dirty="0" smtClean="0"/>
              <a:t>Key attributes of </a:t>
            </a:r>
            <a:r>
              <a:rPr lang="en-US" dirty="0"/>
              <a:t>good scaffolding</a:t>
            </a:r>
            <a:endParaRPr lang="it-IT" dirty="0"/>
          </a:p>
        </p:txBody>
      </p:sp>
      <p:sp>
        <p:nvSpPr>
          <p:cNvPr id="3" name="Segnaposto contenuto 2"/>
          <p:cNvSpPr>
            <a:spLocks noGrp="1"/>
          </p:cNvSpPr>
          <p:nvPr>
            <p:ph idx="1"/>
          </p:nvPr>
        </p:nvSpPr>
        <p:spPr>
          <a:xfrm>
            <a:off x="-824" y="936536"/>
            <a:ext cx="9144000" cy="5904656"/>
          </a:xfrm>
        </p:spPr>
        <p:style>
          <a:lnRef idx="2">
            <a:schemeClr val="dk1">
              <a:shade val="50000"/>
            </a:schemeClr>
          </a:lnRef>
          <a:fillRef idx="1">
            <a:schemeClr val="dk1"/>
          </a:fillRef>
          <a:effectRef idx="0">
            <a:schemeClr val="dk1"/>
          </a:effectRef>
          <a:fontRef idx="minor">
            <a:schemeClr val="lt1"/>
          </a:fontRef>
        </p:style>
        <p:txBody>
          <a:bodyPr/>
          <a:lstStyle/>
          <a:p>
            <a:r>
              <a:rPr lang="en-US" sz="2000" dirty="0"/>
              <a:t>Available for Just-in-time learning</a:t>
            </a:r>
          </a:p>
          <a:p>
            <a:r>
              <a:rPr lang="en-US" sz="2000" dirty="0" err="1"/>
              <a:t>Skippable</a:t>
            </a:r>
            <a:r>
              <a:rPr lang="en-US" sz="2000" dirty="0"/>
              <a:t> by those who don’t need it</a:t>
            </a:r>
          </a:p>
          <a:p>
            <a:r>
              <a:rPr lang="en-US" sz="2000" dirty="0"/>
              <a:t>Blends content and structure to an appropriate degree</a:t>
            </a:r>
          </a:p>
          <a:p>
            <a:r>
              <a:rPr lang="en-US" sz="2000" dirty="0"/>
              <a:t>Fades like </a:t>
            </a:r>
            <a:r>
              <a:rPr lang="en-US" sz="2000" b="1" dirty="0"/>
              <a:t>the </a:t>
            </a:r>
            <a:r>
              <a:rPr lang="en-US" sz="2000" b="1" dirty="0" smtClean="0"/>
              <a:t>ALICE </a:t>
            </a:r>
            <a:r>
              <a:rPr lang="en-US" sz="2000" b="1" dirty="0"/>
              <a:t>Cat smile</a:t>
            </a:r>
            <a:r>
              <a:rPr lang="en-US" sz="2000" dirty="0"/>
              <a:t> as students become more </a:t>
            </a:r>
            <a:r>
              <a:rPr lang="en-US" sz="2000" dirty="0" smtClean="0"/>
              <a:t>adept</a:t>
            </a:r>
          </a:p>
          <a:p>
            <a:endParaRPr lang="en-US" sz="2000" dirty="0" smtClean="0"/>
          </a:p>
          <a:p>
            <a:pPr marL="0" indent="0">
              <a:buNone/>
            </a:pPr>
            <a:r>
              <a:rPr lang="en-US" sz="2000" dirty="0"/>
              <a:t/>
            </a:r>
            <a:br>
              <a:rPr lang="en-US" sz="2000" dirty="0"/>
            </a:br>
            <a:endParaRPr lang="en-US" sz="2000" dirty="0"/>
          </a:p>
          <a:p>
            <a:endParaRPr lang="it-IT" dirty="0"/>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4653136"/>
            <a:ext cx="5040560" cy="2204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911211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3995936" cy="1124744"/>
          </a:xfrm>
        </p:spPr>
        <p:style>
          <a:lnRef idx="2">
            <a:schemeClr val="accent2">
              <a:shade val="50000"/>
            </a:schemeClr>
          </a:lnRef>
          <a:fillRef idx="1">
            <a:schemeClr val="accent2"/>
          </a:fillRef>
          <a:effectRef idx="0">
            <a:schemeClr val="accent2"/>
          </a:effectRef>
          <a:fontRef idx="minor">
            <a:schemeClr val="lt1"/>
          </a:fontRef>
        </p:style>
        <p:txBody>
          <a:bodyPr>
            <a:normAutofit/>
          </a:bodyPr>
          <a:lstStyle/>
          <a:p>
            <a:r>
              <a:rPr lang="en-US" sz="2800" dirty="0"/>
              <a:t>What makes a text 'easy' or 'difficult'?</a:t>
            </a:r>
            <a:endParaRPr lang="it-IT" sz="2800" dirty="0"/>
          </a:p>
        </p:txBody>
      </p:sp>
      <p:sp>
        <p:nvSpPr>
          <p:cNvPr id="4" name="Segnaposto contenuto 3"/>
          <p:cNvSpPr>
            <a:spLocks noGrp="1"/>
          </p:cNvSpPr>
          <p:nvPr>
            <p:ph idx="1"/>
          </p:nvPr>
        </p:nvSpPr>
        <p:spPr>
          <a:xfrm>
            <a:off x="4067944" y="273050"/>
            <a:ext cx="4618856" cy="6223372"/>
          </a:xfrm>
        </p:spPr>
        <p:style>
          <a:lnRef idx="1">
            <a:schemeClr val="accent2"/>
          </a:lnRef>
          <a:fillRef idx="2">
            <a:schemeClr val="accent2"/>
          </a:fillRef>
          <a:effectRef idx="1">
            <a:schemeClr val="accent2"/>
          </a:effectRef>
          <a:fontRef idx="minor">
            <a:schemeClr val="dk1"/>
          </a:fontRef>
        </p:style>
        <p:txBody>
          <a:bodyPr/>
          <a:lstStyle/>
          <a:p>
            <a:pPr marL="0" indent="0">
              <a:buNone/>
            </a:pPr>
            <a:endParaRPr lang="it-IT" dirty="0"/>
          </a:p>
        </p:txBody>
      </p:sp>
      <p:sp>
        <p:nvSpPr>
          <p:cNvPr id="5" name="Segnaposto testo 4"/>
          <p:cNvSpPr>
            <a:spLocks noGrp="1"/>
          </p:cNvSpPr>
          <p:nvPr>
            <p:ph type="body" sz="half" idx="2"/>
          </p:nvPr>
        </p:nvSpPr>
        <p:spPr>
          <a:xfrm>
            <a:off x="0" y="1181512"/>
            <a:ext cx="4048512" cy="5645656"/>
          </a:xfrm>
        </p:spPr>
        <p:txBody>
          <a:bodyPr>
            <a:noAutofit/>
          </a:bodyPr>
          <a:lstStyle/>
          <a:p>
            <a:r>
              <a:rPr lang="en-US" sz="1600" b="1" i="1" dirty="0"/>
              <a:t>Baa </a:t>
            </a:r>
            <a:r>
              <a:rPr lang="en-US" sz="1600" b="1" i="1" dirty="0" err="1"/>
              <a:t>Baa</a:t>
            </a:r>
            <a:r>
              <a:rPr lang="en-US" sz="1600" b="1" i="1" dirty="0"/>
              <a:t> Black Sheep</a:t>
            </a:r>
          </a:p>
          <a:p>
            <a:r>
              <a:rPr lang="en-US" sz="1600" b="1" i="1" dirty="0"/>
              <a:t>Baa </a:t>
            </a:r>
            <a:r>
              <a:rPr lang="en-US" sz="1600" b="1" i="1" dirty="0" err="1"/>
              <a:t>Baa</a:t>
            </a:r>
            <a:r>
              <a:rPr lang="en-US" sz="1600" b="1" i="1" dirty="0"/>
              <a:t> Black Sheep,</a:t>
            </a:r>
          </a:p>
          <a:p>
            <a:r>
              <a:rPr lang="en-US" sz="1600" b="1" i="1" dirty="0"/>
              <a:t>Have you any wool? </a:t>
            </a:r>
          </a:p>
          <a:p>
            <a:r>
              <a:rPr lang="en-US" sz="1600" b="1" i="1" dirty="0"/>
              <a:t>Yes, sir, yes, sir, </a:t>
            </a:r>
          </a:p>
          <a:p>
            <a:r>
              <a:rPr lang="en-US" sz="1600" b="1" i="1" dirty="0"/>
              <a:t>Three bags full; </a:t>
            </a:r>
          </a:p>
          <a:p>
            <a:r>
              <a:rPr lang="en-US" sz="1600" b="1" i="1" dirty="0"/>
              <a:t>One for the master, </a:t>
            </a:r>
          </a:p>
          <a:p>
            <a:r>
              <a:rPr lang="en-US" sz="1600" b="1" i="1" dirty="0"/>
              <a:t>One for the dame, </a:t>
            </a:r>
          </a:p>
          <a:p>
            <a:r>
              <a:rPr lang="en-US" sz="1600" b="1" i="1" dirty="0"/>
              <a:t>And one for the little boy </a:t>
            </a:r>
          </a:p>
          <a:p>
            <a:r>
              <a:rPr lang="en-US" sz="1600" b="1" i="1" dirty="0"/>
              <a:t>Who lives down the lane.</a:t>
            </a:r>
          </a:p>
          <a:p>
            <a:r>
              <a:rPr lang="en-US" sz="1800" b="1" dirty="0" smtClean="0"/>
              <a:t>TASK</a:t>
            </a:r>
          </a:p>
          <a:p>
            <a:r>
              <a:rPr lang="en-US" sz="1800" i="1" dirty="0" smtClean="0"/>
              <a:t>Discuss </a:t>
            </a:r>
            <a:r>
              <a:rPr lang="en-US" sz="1800" i="1" dirty="0"/>
              <a:t>the opening line of  </a:t>
            </a:r>
            <a:r>
              <a:rPr lang="en-US" sz="1800" i="1" dirty="0" smtClean="0"/>
              <a:t>“Baa </a:t>
            </a:r>
            <a:r>
              <a:rPr lang="en-US" sz="1800" i="1" dirty="0" err="1"/>
              <a:t>Baa</a:t>
            </a:r>
            <a:r>
              <a:rPr lang="en-US" sz="1800" i="1" dirty="0"/>
              <a:t> Black </a:t>
            </a:r>
            <a:r>
              <a:rPr lang="en-US" sz="1800" i="1" dirty="0" smtClean="0"/>
              <a:t>Sheep “in </a:t>
            </a:r>
            <a:r>
              <a:rPr lang="en-US" sz="1800" i="1" dirty="0"/>
              <a:t>relation to </a:t>
            </a:r>
            <a:r>
              <a:rPr lang="en-US" sz="1800" i="1" dirty="0" smtClean="0"/>
              <a:t>the  rural economy during  Edward I ‘s Kingdom </a:t>
            </a:r>
            <a:r>
              <a:rPr lang="en-US" sz="1600" dirty="0" smtClean="0"/>
              <a:t>For solution:</a:t>
            </a:r>
          </a:p>
          <a:p>
            <a:r>
              <a:rPr lang="en-US" sz="1600" dirty="0" smtClean="0"/>
              <a:t>http</a:t>
            </a:r>
            <a:r>
              <a:rPr lang="en-US" sz="1600" dirty="0"/>
              <a:t>://www.dailymail.co.uk/femail/article-1045841/Why-does-weasel-pop---secret-meaning-best-loved-nursery-rhymes.html#ixzz3hrUnm2HX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8512" y="116632"/>
            <a:ext cx="5095488"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675284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323528" y="404664"/>
            <a:ext cx="3141985" cy="1152128"/>
          </a:xfrm>
        </p:spPr>
        <p:style>
          <a:lnRef idx="1">
            <a:schemeClr val="accent1"/>
          </a:lnRef>
          <a:fillRef idx="3">
            <a:schemeClr val="accent1"/>
          </a:fillRef>
          <a:effectRef idx="2">
            <a:schemeClr val="accent1"/>
          </a:effectRef>
          <a:fontRef idx="minor">
            <a:schemeClr val="lt1"/>
          </a:fontRef>
        </p:style>
        <p:txBody>
          <a:bodyPr/>
          <a:lstStyle/>
          <a:p>
            <a:r>
              <a:rPr lang="it-IT" sz="2000" b="1" dirty="0" smtClean="0"/>
              <a:t>READ THE TEXT BELOW  THEN FILL THE CHART </a:t>
            </a:r>
            <a:endParaRPr lang="it-IT" sz="2000" b="1" dirty="0"/>
          </a:p>
        </p:txBody>
      </p:sp>
      <p:sp>
        <p:nvSpPr>
          <p:cNvPr id="5" name="Segnaposto contenuto 4"/>
          <p:cNvSpPr>
            <a:spLocks noGrp="1"/>
          </p:cNvSpPr>
          <p:nvPr>
            <p:ph idx="1"/>
          </p:nvPr>
        </p:nvSpPr>
        <p:spPr/>
        <p:txBody>
          <a:bodyPr/>
          <a:lstStyle/>
          <a:p>
            <a:pPr marL="0" lvl="0" indent="0">
              <a:lnSpc>
                <a:spcPct val="115000"/>
              </a:lnSpc>
              <a:spcBef>
                <a:spcPts val="0"/>
              </a:spcBef>
              <a:buNone/>
            </a:pPr>
            <a:r>
              <a:rPr lang="it-IT" sz="1100" b="1" dirty="0" smtClean="0">
                <a:solidFill>
                  <a:prstClr val="white"/>
                </a:solidFill>
                <a:ea typeface="Calibri"/>
                <a:cs typeface="Times New Roman"/>
              </a:rPr>
              <a:t>TASK</a:t>
            </a:r>
            <a:endParaRPr lang="it-IT" sz="1100" b="1" dirty="0">
              <a:solidFill>
                <a:prstClr val="white"/>
              </a:solidFill>
              <a:ea typeface="Calibri"/>
              <a:cs typeface="Times New Roman"/>
            </a:endParaRPr>
          </a:p>
          <a:p>
            <a:pPr marL="0" indent="0">
              <a:buNone/>
            </a:pPr>
            <a:endParaRPr lang="it-IT" dirty="0"/>
          </a:p>
        </p:txBody>
      </p:sp>
      <p:sp>
        <p:nvSpPr>
          <p:cNvPr id="6" name="Segnaposto testo 5"/>
          <p:cNvSpPr>
            <a:spLocks noGrp="1"/>
          </p:cNvSpPr>
          <p:nvPr>
            <p:ph type="body" sz="half" idx="2"/>
          </p:nvPr>
        </p:nvSpPr>
        <p:spPr>
          <a:xfrm>
            <a:off x="107504" y="1772816"/>
            <a:ext cx="4266375" cy="3735192"/>
          </a:xfrm>
        </p:spPr>
        <p:style>
          <a:lnRef idx="1">
            <a:schemeClr val="accent1"/>
          </a:lnRef>
          <a:fillRef idx="2">
            <a:schemeClr val="accent1"/>
          </a:fillRef>
          <a:effectRef idx="1">
            <a:schemeClr val="accent1"/>
          </a:effectRef>
          <a:fontRef idx="minor">
            <a:schemeClr val="dk1"/>
          </a:fontRef>
        </p:style>
        <p:txBody>
          <a:bodyPr>
            <a:noAutofit/>
          </a:bodyPr>
          <a:lstStyle/>
          <a:p>
            <a:r>
              <a:rPr lang="en-US" sz="1800" i="1" dirty="0"/>
              <a:t>The German philosopher, Karl Marx, went further than socialism. He thought that Liberalism was 'false liberty' and thought that the famous 'Declaration of the Rights of Man' of 1789 was focused too much on the individual. The individual had liberty, but to do what? Marx wanted society to be communal and controlled, not </a:t>
            </a:r>
            <a:r>
              <a:rPr lang="en-US" sz="1800" i="1" dirty="0" err="1"/>
              <a:t>individualised</a:t>
            </a:r>
            <a:r>
              <a:rPr lang="en-US" sz="1800" i="1" dirty="0"/>
              <a:t>. He thought that eventually the proletariat would come to dominate the bourgeoisie and then control the means of production.</a:t>
            </a:r>
            <a:endParaRPr lang="it-IT" sz="1800" i="1" dirty="0"/>
          </a:p>
        </p:txBody>
      </p:sp>
      <p:graphicFrame>
        <p:nvGraphicFramePr>
          <p:cNvPr id="7" name="Tabella 6"/>
          <p:cNvGraphicFramePr>
            <a:graphicFrameLocks noGrp="1"/>
          </p:cNvGraphicFramePr>
          <p:nvPr>
            <p:extLst>
              <p:ext uri="{D42A27DB-BD31-4B8C-83A1-F6EECF244321}">
                <p14:modId xmlns:p14="http://schemas.microsoft.com/office/powerpoint/2010/main" val="1138896435"/>
              </p:ext>
            </p:extLst>
          </p:nvPr>
        </p:nvGraphicFramePr>
        <p:xfrm>
          <a:off x="4499992" y="0"/>
          <a:ext cx="4429000" cy="6653388"/>
        </p:xfrm>
        <a:graphic>
          <a:graphicData uri="http://schemas.openxmlformats.org/drawingml/2006/table">
            <a:tbl>
              <a:tblPr firstRow="1" firstCol="1" bandRow="1"/>
              <a:tblGrid>
                <a:gridCol w="2442463">
                  <a:extLst>
                    <a:ext uri="{9D8B030D-6E8A-4147-A177-3AD203B41FA5}">
                      <a16:colId xmlns="" xmlns:a16="http://schemas.microsoft.com/office/drawing/2014/main" val="20000"/>
                    </a:ext>
                  </a:extLst>
                </a:gridCol>
                <a:gridCol w="1986537">
                  <a:extLst>
                    <a:ext uri="{9D8B030D-6E8A-4147-A177-3AD203B41FA5}">
                      <a16:colId xmlns="" xmlns:a16="http://schemas.microsoft.com/office/drawing/2014/main" val="20001"/>
                    </a:ext>
                  </a:extLst>
                </a:gridCol>
              </a:tblGrid>
              <a:tr h="698319">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it-IT" sz="1600" dirty="0">
                          <a:effectLst/>
                          <a:latin typeface="Times New Roman" pitchFamily="18" charset="0"/>
                          <a:cs typeface="Times New Roman" pitchFamily="18" charset="0"/>
                        </a:rPr>
                        <a:t>Opposite idea</a:t>
                      </a:r>
                      <a:endParaRPr lang="it-IT" sz="1600" dirty="0">
                        <a:effectLst/>
                        <a:latin typeface="Times New Roman" pitchFamily="18" charset="0"/>
                        <a:ea typeface="Calibri"/>
                        <a:cs typeface="Times New Roman" pitchFamily="18" charset="0"/>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gn="ctr">
                        <a:lnSpc>
                          <a:spcPct val="115000"/>
                        </a:lnSpc>
                        <a:spcAft>
                          <a:spcPts val="0"/>
                        </a:spcAft>
                      </a:pPr>
                      <a:r>
                        <a:rPr lang="it-IT" sz="1600" b="1" dirty="0" err="1">
                          <a:effectLst/>
                        </a:rPr>
                        <a:t>Socialist</a:t>
                      </a:r>
                      <a:r>
                        <a:rPr lang="it-IT" sz="1600" b="1" dirty="0">
                          <a:effectLst/>
                        </a:rPr>
                        <a:t> or </a:t>
                      </a:r>
                      <a:r>
                        <a:rPr lang="it-IT" sz="1600" b="1" dirty="0" err="1">
                          <a:effectLst/>
                        </a:rPr>
                        <a:t>communist</a:t>
                      </a:r>
                      <a:r>
                        <a:rPr lang="it-IT" sz="1600" b="1" dirty="0">
                          <a:effectLst/>
                        </a:rPr>
                        <a:t> idea</a:t>
                      </a:r>
                      <a:endParaRPr lang="it-IT" sz="1600" b="1" dirty="0">
                        <a:effectLst/>
                        <a:latin typeface="Calibri"/>
                        <a:ea typeface="Calibri"/>
                        <a:cs typeface="Times New Roman"/>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solidFill>
                      <a:srgbClr val="4F81BD"/>
                    </a:solidFill>
                  </a:tcPr>
                </a:tc>
                <a:extLst>
                  <a:ext uri="{0D108BD9-81ED-4DB2-BD59-A6C34878D82A}">
                    <a16:rowId xmlns="" xmlns:a16="http://schemas.microsoft.com/office/drawing/2014/main" val="10000"/>
                  </a:ext>
                </a:extLst>
              </a:tr>
              <a:tr h="698319">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nSpc>
                          <a:spcPct val="115000"/>
                        </a:lnSpc>
                        <a:spcAft>
                          <a:spcPts val="0"/>
                        </a:spcAft>
                      </a:pPr>
                      <a:r>
                        <a:rPr lang="en-US" sz="1600" dirty="0" smtClean="0">
                          <a:effectLst/>
                          <a:latin typeface="Times New Roman" pitchFamily="18" charset="0"/>
                          <a:cs typeface="Times New Roman" pitchFamily="18" charset="0"/>
                        </a:rPr>
                        <a:t>Working alone, to improve your life.</a:t>
                      </a:r>
                      <a:endParaRPr lang="it-IT" sz="1600" dirty="0">
                        <a:effectLst/>
                        <a:latin typeface="Times New Roman" pitchFamily="18" charset="0"/>
                        <a:ea typeface="Calibri"/>
                        <a:cs typeface="Times New Roman" pitchFamily="18" charset="0"/>
                      </a:endParaRPr>
                    </a:p>
                  </a:txBody>
                  <a:tcPr marL="66675" marR="66675" marT="95250" marB="104775">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nSpc>
                          <a:spcPct val="115000"/>
                        </a:lnSpc>
                        <a:spcAft>
                          <a:spcPts val="0"/>
                        </a:spcAft>
                      </a:pPr>
                      <a:r>
                        <a:rPr lang="it-IT" sz="1600" b="1" dirty="0" err="1">
                          <a:effectLst/>
                          <a:latin typeface="Times New Roman" pitchFamily="18" charset="0"/>
                          <a:cs typeface="Times New Roman" pitchFamily="18" charset="0"/>
                        </a:rPr>
                        <a:t>Working</a:t>
                      </a:r>
                      <a:r>
                        <a:rPr lang="it-IT" sz="1600" b="1" dirty="0">
                          <a:effectLst/>
                          <a:latin typeface="Times New Roman" pitchFamily="18" charset="0"/>
                          <a:cs typeface="Times New Roman" pitchFamily="18" charset="0"/>
                        </a:rPr>
                        <a:t> </a:t>
                      </a:r>
                      <a:r>
                        <a:rPr lang="it-IT" sz="1600" b="1" dirty="0" err="1">
                          <a:effectLst/>
                          <a:latin typeface="Times New Roman" pitchFamily="18" charset="0"/>
                          <a:cs typeface="Times New Roman" pitchFamily="18" charset="0"/>
                        </a:rPr>
                        <a:t>together</a:t>
                      </a:r>
                      <a:endParaRPr lang="it-IT" sz="1600" b="1" dirty="0">
                        <a:effectLst/>
                        <a:latin typeface="Times New Roman" pitchFamily="18" charset="0"/>
                        <a:ea typeface="Calibri"/>
                        <a:cs typeface="Times New Roman" pitchFamily="18" charset="0"/>
                      </a:endParaRPr>
                    </a:p>
                  </a:txBody>
                  <a:tcPr marL="66675" marR="66675" marT="95250" marB="104775">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 xmlns:a16="http://schemas.microsoft.com/office/drawing/2014/main" val="10001"/>
                  </a:ext>
                </a:extLst>
              </a:tr>
              <a:tr h="601660">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nSpc>
                          <a:spcPct val="115000"/>
                        </a:lnSpc>
                        <a:spcAft>
                          <a:spcPts val="0"/>
                        </a:spcAft>
                      </a:pPr>
                      <a:r>
                        <a:rPr lang="it-IT" sz="1600" dirty="0" err="1">
                          <a:effectLst/>
                          <a:latin typeface="Times New Roman" pitchFamily="18" charset="0"/>
                          <a:cs typeface="Times New Roman" pitchFamily="18" charset="0"/>
                        </a:rPr>
                        <a:t>Individuality</a:t>
                      </a:r>
                      <a:endParaRPr lang="it-IT" sz="1600" dirty="0">
                        <a:effectLst/>
                        <a:latin typeface="Times New Roman" pitchFamily="18" charset="0"/>
                        <a:ea typeface="Calibri"/>
                        <a:cs typeface="Times New Roman" pitchFamily="18" charset="0"/>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nSpc>
                          <a:spcPct val="115000"/>
                        </a:lnSpc>
                        <a:spcAft>
                          <a:spcPts val="0"/>
                        </a:spcAft>
                      </a:pPr>
                      <a:r>
                        <a:rPr lang="it-IT" sz="1600" b="1" dirty="0" err="1">
                          <a:effectLst/>
                          <a:latin typeface="Times New Roman" pitchFamily="18" charset="0"/>
                          <a:cs typeface="Times New Roman" pitchFamily="18" charset="0"/>
                        </a:rPr>
                        <a:t>Solidarity</a:t>
                      </a:r>
                      <a:endParaRPr lang="it-IT" sz="1600" b="1" dirty="0">
                        <a:effectLst/>
                        <a:latin typeface="Times New Roman" pitchFamily="18" charset="0"/>
                        <a:ea typeface="Calibri"/>
                        <a:cs typeface="Times New Roman" pitchFamily="18" charset="0"/>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 xmlns:a16="http://schemas.microsoft.com/office/drawing/2014/main" val="10002"/>
                  </a:ext>
                </a:extLst>
              </a:tr>
              <a:tr h="601660">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nSpc>
                          <a:spcPct val="115000"/>
                        </a:lnSpc>
                        <a:spcAft>
                          <a:spcPts val="0"/>
                        </a:spcAft>
                      </a:pPr>
                      <a:r>
                        <a:rPr lang="it-IT" sz="1600" dirty="0" err="1">
                          <a:effectLst/>
                          <a:latin typeface="Times New Roman" pitchFamily="18" charset="0"/>
                          <a:cs typeface="Times New Roman" pitchFamily="18" charset="0"/>
                        </a:rPr>
                        <a:t>Privileges</a:t>
                      </a:r>
                      <a:endParaRPr lang="it-IT" sz="1600" dirty="0">
                        <a:effectLst/>
                        <a:latin typeface="Times New Roman" pitchFamily="18" charset="0"/>
                        <a:ea typeface="Calibri"/>
                        <a:cs typeface="Times New Roman" pitchFamily="18" charset="0"/>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nSpc>
                          <a:spcPct val="115000"/>
                        </a:lnSpc>
                        <a:spcAft>
                          <a:spcPts val="0"/>
                        </a:spcAft>
                      </a:pPr>
                      <a:r>
                        <a:rPr lang="it-IT" sz="1600" b="1" dirty="0">
                          <a:effectLst/>
                        </a:rPr>
                        <a:t> </a:t>
                      </a:r>
                      <a:endParaRPr lang="it-IT" sz="1600" b="1" dirty="0">
                        <a:effectLst/>
                        <a:latin typeface="Calibri"/>
                        <a:ea typeface="Calibri"/>
                        <a:cs typeface="Times New Roman"/>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 xmlns:a16="http://schemas.microsoft.com/office/drawing/2014/main" val="10003"/>
                  </a:ext>
                </a:extLst>
              </a:tr>
              <a:tr h="601660">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nSpc>
                          <a:spcPct val="115000"/>
                        </a:lnSpc>
                        <a:spcAft>
                          <a:spcPts val="0"/>
                        </a:spcAft>
                      </a:pPr>
                      <a:r>
                        <a:rPr lang="it-IT" sz="1600" dirty="0">
                          <a:effectLst/>
                          <a:latin typeface="Times New Roman" pitchFamily="18" charset="0"/>
                          <a:cs typeface="Times New Roman" pitchFamily="18" charset="0"/>
                        </a:rPr>
                        <a:t>Class-</a:t>
                      </a:r>
                      <a:r>
                        <a:rPr lang="it-IT" sz="1600" dirty="0" err="1">
                          <a:effectLst/>
                          <a:latin typeface="Times New Roman" pitchFamily="18" charset="0"/>
                          <a:cs typeface="Times New Roman" pitchFamily="18" charset="0"/>
                        </a:rPr>
                        <a:t>based</a:t>
                      </a:r>
                      <a:r>
                        <a:rPr lang="it-IT" sz="1600" dirty="0">
                          <a:effectLst/>
                          <a:latin typeface="Times New Roman" pitchFamily="18" charset="0"/>
                          <a:cs typeface="Times New Roman" pitchFamily="18" charset="0"/>
                        </a:rPr>
                        <a:t> society</a:t>
                      </a:r>
                      <a:endParaRPr lang="it-IT" sz="1600" dirty="0">
                        <a:effectLst/>
                        <a:latin typeface="Times New Roman" pitchFamily="18" charset="0"/>
                        <a:ea typeface="Calibri"/>
                        <a:cs typeface="Times New Roman" pitchFamily="18" charset="0"/>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nSpc>
                          <a:spcPct val="115000"/>
                        </a:lnSpc>
                        <a:spcAft>
                          <a:spcPts val="0"/>
                        </a:spcAft>
                      </a:pPr>
                      <a:r>
                        <a:rPr lang="it-IT" sz="1600" dirty="0">
                          <a:effectLst/>
                        </a:rPr>
                        <a:t> </a:t>
                      </a:r>
                      <a:endParaRPr lang="it-IT" sz="1600" dirty="0">
                        <a:effectLst/>
                        <a:latin typeface="Calibri"/>
                        <a:ea typeface="Calibri"/>
                        <a:cs typeface="Times New Roman"/>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 xmlns:a16="http://schemas.microsoft.com/office/drawing/2014/main" val="10004"/>
                  </a:ext>
                </a:extLst>
              </a:tr>
              <a:tr h="601660">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nSpc>
                          <a:spcPct val="115000"/>
                        </a:lnSpc>
                        <a:spcAft>
                          <a:spcPts val="0"/>
                        </a:spcAft>
                      </a:pPr>
                      <a:r>
                        <a:rPr lang="it-IT" sz="1600" dirty="0" err="1">
                          <a:effectLst/>
                          <a:latin typeface="Times New Roman" pitchFamily="18" charset="0"/>
                          <a:cs typeface="Times New Roman" pitchFamily="18" charset="0"/>
                        </a:rPr>
                        <a:t>Wealth</a:t>
                      </a:r>
                      <a:r>
                        <a:rPr lang="it-IT" sz="1600" dirty="0">
                          <a:effectLst/>
                          <a:latin typeface="Times New Roman" pitchFamily="18" charset="0"/>
                          <a:cs typeface="Times New Roman" pitchFamily="18" charset="0"/>
                        </a:rPr>
                        <a:t> for the </a:t>
                      </a:r>
                      <a:r>
                        <a:rPr lang="it-IT" sz="1600" dirty="0" err="1">
                          <a:effectLst/>
                          <a:latin typeface="Times New Roman" pitchFamily="18" charset="0"/>
                          <a:cs typeface="Times New Roman" pitchFamily="18" charset="0"/>
                        </a:rPr>
                        <a:t>minority</a:t>
                      </a:r>
                      <a:endParaRPr lang="it-IT" sz="1600" dirty="0">
                        <a:effectLst/>
                        <a:latin typeface="Times New Roman" pitchFamily="18" charset="0"/>
                        <a:ea typeface="Calibri"/>
                        <a:cs typeface="Times New Roman" pitchFamily="18" charset="0"/>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nSpc>
                          <a:spcPct val="115000"/>
                        </a:lnSpc>
                        <a:spcAft>
                          <a:spcPts val="0"/>
                        </a:spcAft>
                      </a:pPr>
                      <a:r>
                        <a:rPr lang="it-IT" sz="1600" dirty="0">
                          <a:effectLst/>
                        </a:rPr>
                        <a:t> </a:t>
                      </a:r>
                      <a:endParaRPr lang="it-IT" sz="1600" dirty="0">
                        <a:effectLst/>
                        <a:latin typeface="Calibri"/>
                        <a:ea typeface="Calibri"/>
                        <a:cs typeface="Times New Roman"/>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 xmlns:a16="http://schemas.microsoft.com/office/drawing/2014/main" val="10005"/>
                  </a:ext>
                </a:extLst>
              </a:tr>
              <a:tr h="601660">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nSpc>
                          <a:spcPct val="115000"/>
                        </a:lnSpc>
                        <a:spcAft>
                          <a:spcPts val="0"/>
                        </a:spcAft>
                      </a:pPr>
                      <a:r>
                        <a:rPr lang="it-IT" sz="1600" dirty="0" smtClean="0">
                          <a:effectLst/>
                          <a:latin typeface="Times New Roman" pitchFamily="18" charset="0"/>
                          <a:cs typeface="Times New Roman" pitchFamily="18" charset="0"/>
                        </a:rPr>
                        <a:t>A society of </a:t>
                      </a:r>
                      <a:r>
                        <a:rPr lang="it-IT" sz="1600" dirty="0" err="1" smtClean="0">
                          <a:effectLst/>
                          <a:latin typeface="Times New Roman" pitchFamily="18" charset="0"/>
                          <a:cs typeface="Times New Roman" pitchFamily="18" charset="0"/>
                        </a:rPr>
                        <a:t>individuals</a:t>
                      </a:r>
                      <a:endParaRPr lang="it-IT" sz="1600" dirty="0">
                        <a:effectLst/>
                        <a:latin typeface="Times New Roman" pitchFamily="18" charset="0"/>
                        <a:ea typeface="Calibri"/>
                        <a:cs typeface="Times New Roman" pitchFamily="18" charset="0"/>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nSpc>
                          <a:spcPct val="115000"/>
                        </a:lnSpc>
                        <a:spcAft>
                          <a:spcPts val="0"/>
                        </a:spcAft>
                      </a:pPr>
                      <a:r>
                        <a:rPr lang="it-IT" sz="1600" dirty="0">
                          <a:effectLst/>
                        </a:rPr>
                        <a:t> </a:t>
                      </a:r>
                      <a:endParaRPr lang="it-IT" sz="1600" dirty="0">
                        <a:effectLst/>
                        <a:latin typeface="Calibri"/>
                        <a:ea typeface="Calibri"/>
                        <a:cs typeface="Times New Roman"/>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 xmlns:a16="http://schemas.microsoft.com/office/drawing/2014/main" val="10006"/>
                  </a:ext>
                </a:extLst>
              </a:tr>
              <a:tr h="601660">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nSpc>
                          <a:spcPct val="115000"/>
                        </a:lnSpc>
                        <a:spcAft>
                          <a:spcPts val="0"/>
                        </a:spcAft>
                      </a:pPr>
                      <a:r>
                        <a:rPr lang="it-IT" sz="1600" dirty="0">
                          <a:effectLst/>
                          <a:latin typeface="Times New Roman" pitchFamily="18" charset="0"/>
                          <a:cs typeface="Times New Roman" pitchFamily="18" charset="0"/>
                        </a:rPr>
                        <a:t>A 'free' society</a:t>
                      </a:r>
                      <a:endParaRPr lang="it-IT" sz="1600" dirty="0">
                        <a:effectLst/>
                        <a:latin typeface="Times New Roman" pitchFamily="18" charset="0"/>
                        <a:ea typeface="Calibri"/>
                        <a:cs typeface="Times New Roman" pitchFamily="18" charset="0"/>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nSpc>
                          <a:spcPct val="115000"/>
                        </a:lnSpc>
                        <a:spcAft>
                          <a:spcPts val="0"/>
                        </a:spcAft>
                      </a:pPr>
                      <a:r>
                        <a:rPr lang="it-IT" sz="1600" dirty="0">
                          <a:effectLst/>
                        </a:rPr>
                        <a:t> </a:t>
                      </a:r>
                      <a:endParaRPr lang="it-IT" sz="1600" dirty="0">
                        <a:effectLst/>
                        <a:latin typeface="Calibri"/>
                        <a:ea typeface="Calibri"/>
                        <a:cs typeface="Times New Roman"/>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 xmlns:a16="http://schemas.microsoft.com/office/drawing/2014/main" val="10007"/>
                  </a:ext>
                </a:extLst>
              </a:tr>
              <a:tr h="698319">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nSpc>
                          <a:spcPct val="115000"/>
                        </a:lnSpc>
                        <a:spcAft>
                          <a:spcPts val="0"/>
                        </a:spcAft>
                      </a:pPr>
                      <a:r>
                        <a:rPr lang="en-US" sz="1600" dirty="0">
                          <a:effectLst/>
                          <a:latin typeface="Times New Roman" pitchFamily="18" charset="0"/>
                          <a:cs typeface="Times New Roman" pitchFamily="18" charset="0"/>
                        </a:rPr>
                        <a:t>The bourgeoisie control the proletariat</a:t>
                      </a:r>
                      <a:endParaRPr lang="it-IT" sz="1600" dirty="0">
                        <a:effectLst/>
                        <a:latin typeface="Times New Roman" pitchFamily="18" charset="0"/>
                        <a:ea typeface="Calibri"/>
                        <a:cs typeface="Times New Roman" pitchFamily="18" charset="0"/>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nSpc>
                          <a:spcPct val="115000"/>
                        </a:lnSpc>
                        <a:spcAft>
                          <a:spcPts val="0"/>
                        </a:spcAft>
                      </a:pPr>
                      <a:r>
                        <a:rPr lang="en-US" sz="1600" dirty="0">
                          <a:effectLst/>
                        </a:rPr>
                        <a:t> </a:t>
                      </a:r>
                      <a:endParaRPr lang="it-IT" sz="1600" dirty="0">
                        <a:effectLst/>
                        <a:latin typeface="Calibri"/>
                        <a:ea typeface="Calibri"/>
                        <a:cs typeface="Times New Roman"/>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20000"/>
                      </a:srgbClr>
                    </a:solidFill>
                  </a:tcPr>
                </a:tc>
                <a:extLst>
                  <a:ext uri="{0D108BD9-81ED-4DB2-BD59-A6C34878D82A}">
                    <a16:rowId xmlns="" xmlns:a16="http://schemas.microsoft.com/office/drawing/2014/main" val="10008"/>
                  </a:ext>
                </a:extLst>
              </a:tr>
              <a:tr h="698319">
                <a:tc>
                  <a:txBody>
                    <a:bodyPr/>
                    <a:lstStyle>
                      <a:lvl1pPr marL="0" algn="l" defTabSz="914400" rtl="0" eaLnBrk="1" latinLnBrk="0" hangingPunct="1">
                        <a:defRPr sz="1800" b="1" kern="1200">
                          <a:solidFill>
                            <a:schemeClr val="lt1"/>
                          </a:solidFill>
                          <a:latin typeface="Times New Roman"/>
                        </a:defRPr>
                      </a:lvl1pPr>
                      <a:lvl2pPr marL="457200" algn="l" defTabSz="914400" rtl="0" eaLnBrk="1" latinLnBrk="0" hangingPunct="1">
                        <a:defRPr sz="1800" b="1" kern="1200">
                          <a:solidFill>
                            <a:schemeClr val="lt1"/>
                          </a:solidFill>
                          <a:latin typeface="Times New Roman"/>
                        </a:defRPr>
                      </a:lvl2pPr>
                      <a:lvl3pPr marL="914400" algn="l" defTabSz="914400" rtl="0" eaLnBrk="1" latinLnBrk="0" hangingPunct="1">
                        <a:defRPr sz="1800" b="1" kern="1200">
                          <a:solidFill>
                            <a:schemeClr val="lt1"/>
                          </a:solidFill>
                          <a:latin typeface="Times New Roman"/>
                        </a:defRPr>
                      </a:lvl3pPr>
                      <a:lvl4pPr marL="1371600" algn="l" defTabSz="914400" rtl="0" eaLnBrk="1" latinLnBrk="0" hangingPunct="1">
                        <a:defRPr sz="1800" b="1" kern="1200">
                          <a:solidFill>
                            <a:schemeClr val="lt1"/>
                          </a:solidFill>
                          <a:latin typeface="Times New Roman"/>
                        </a:defRPr>
                      </a:lvl4pPr>
                      <a:lvl5pPr marL="1828800" algn="l" defTabSz="914400" rtl="0" eaLnBrk="1" latinLnBrk="0" hangingPunct="1">
                        <a:defRPr sz="1800" b="1" kern="1200">
                          <a:solidFill>
                            <a:schemeClr val="lt1"/>
                          </a:solidFill>
                          <a:latin typeface="Times New Roman"/>
                        </a:defRPr>
                      </a:lvl5pPr>
                      <a:lvl6pPr marL="2286000" algn="l" defTabSz="914400" rtl="0" eaLnBrk="1" latinLnBrk="0" hangingPunct="1">
                        <a:defRPr sz="1800" b="1" kern="1200">
                          <a:solidFill>
                            <a:schemeClr val="lt1"/>
                          </a:solidFill>
                          <a:latin typeface="Times New Roman"/>
                        </a:defRPr>
                      </a:lvl6pPr>
                      <a:lvl7pPr marL="2743200" algn="l" defTabSz="914400" rtl="0" eaLnBrk="1" latinLnBrk="0" hangingPunct="1">
                        <a:defRPr sz="1800" b="1" kern="1200">
                          <a:solidFill>
                            <a:schemeClr val="lt1"/>
                          </a:solidFill>
                          <a:latin typeface="Times New Roman"/>
                        </a:defRPr>
                      </a:lvl7pPr>
                      <a:lvl8pPr marL="3200400" algn="l" defTabSz="914400" rtl="0" eaLnBrk="1" latinLnBrk="0" hangingPunct="1">
                        <a:defRPr sz="1800" b="1" kern="1200">
                          <a:solidFill>
                            <a:schemeClr val="lt1"/>
                          </a:solidFill>
                          <a:latin typeface="Times New Roman"/>
                        </a:defRPr>
                      </a:lvl8pPr>
                      <a:lvl9pPr marL="3657600" algn="l" defTabSz="914400" rtl="0" eaLnBrk="1" latinLnBrk="0" hangingPunct="1">
                        <a:defRPr sz="1800" b="1" kern="1200">
                          <a:solidFill>
                            <a:schemeClr val="lt1"/>
                          </a:solidFill>
                          <a:latin typeface="Times New Roman"/>
                        </a:defRPr>
                      </a:lvl9pPr>
                    </a:lstStyle>
                    <a:p>
                      <a:pPr>
                        <a:lnSpc>
                          <a:spcPct val="115000"/>
                        </a:lnSpc>
                        <a:spcAft>
                          <a:spcPts val="0"/>
                        </a:spcAft>
                      </a:pPr>
                      <a:r>
                        <a:rPr lang="it-IT" sz="1600" dirty="0">
                          <a:effectLst/>
                          <a:latin typeface="Times New Roman" pitchFamily="18" charset="0"/>
                          <a:cs typeface="Times New Roman" pitchFamily="18" charset="0"/>
                        </a:rPr>
                        <a:t>The </a:t>
                      </a:r>
                      <a:r>
                        <a:rPr lang="it-IT" sz="1600" dirty="0" err="1">
                          <a:effectLst/>
                          <a:latin typeface="Times New Roman" pitchFamily="18" charset="0"/>
                          <a:cs typeface="Times New Roman" pitchFamily="18" charset="0"/>
                        </a:rPr>
                        <a:t>bourgeoisie</a:t>
                      </a:r>
                      <a:r>
                        <a:rPr lang="it-IT" sz="1600" dirty="0">
                          <a:effectLst/>
                          <a:latin typeface="Times New Roman" pitchFamily="18" charset="0"/>
                          <a:cs typeface="Times New Roman" pitchFamily="18" charset="0"/>
                        </a:rPr>
                        <a:t> control production</a:t>
                      </a:r>
                      <a:endParaRPr lang="it-IT" sz="1600" dirty="0">
                        <a:effectLst/>
                        <a:latin typeface="Times New Roman" pitchFamily="18" charset="0"/>
                        <a:ea typeface="Calibri"/>
                        <a:cs typeface="Times New Roman" pitchFamily="18" charset="0"/>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solidFill>
                  </a:tcPr>
                </a:tc>
                <a:tc>
                  <a:txBody>
                    <a:bodyPr/>
                    <a:lstStyle>
                      <a:lvl1pPr marL="0" algn="l" defTabSz="914400" rtl="0" eaLnBrk="1" latinLnBrk="0" hangingPunct="1">
                        <a:defRPr sz="1800" kern="1200">
                          <a:solidFill>
                            <a:schemeClr val="dk1"/>
                          </a:solidFill>
                          <a:latin typeface="Times New Roman"/>
                        </a:defRPr>
                      </a:lvl1pPr>
                      <a:lvl2pPr marL="457200" algn="l" defTabSz="914400" rtl="0" eaLnBrk="1" latinLnBrk="0" hangingPunct="1">
                        <a:defRPr sz="1800" kern="1200">
                          <a:solidFill>
                            <a:schemeClr val="dk1"/>
                          </a:solidFill>
                          <a:latin typeface="Times New Roman"/>
                        </a:defRPr>
                      </a:lvl2pPr>
                      <a:lvl3pPr marL="914400" algn="l" defTabSz="914400" rtl="0" eaLnBrk="1" latinLnBrk="0" hangingPunct="1">
                        <a:defRPr sz="1800" kern="1200">
                          <a:solidFill>
                            <a:schemeClr val="dk1"/>
                          </a:solidFill>
                          <a:latin typeface="Times New Roman"/>
                        </a:defRPr>
                      </a:lvl3pPr>
                      <a:lvl4pPr marL="1371600" algn="l" defTabSz="914400" rtl="0" eaLnBrk="1" latinLnBrk="0" hangingPunct="1">
                        <a:defRPr sz="1800" kern="1200">
                          <a:solidFill>
                            <a:schemeClr val="dk1"/>
                          </a:solidFill>
                          <a:latin typeface="Times New Roman"/>
                        </a:defRPr>
                      </a:lvl4pPr>
                      <a:lvl5pPr marL="1828800" algn="l" defTabSz="914400" rtl="0" eaLnBrk="1" latinLnBrk="0" hangingPunct="1">
                        <a:defRPr sz="1800" kern="1200">
                          <a:solidFill>
                            <a:schemeClr val="dk1"/>
                          </a:solidFill>
                          <a:latin typeface="Times New Roman"/>
                        </a:defRPr>
                      </a:lvl5pPr>
                      <a:lvl6pPr marL="2286000" algn="l" defTabSz="914400" rtl="0" eaLnBrk="1" latinLnBrk="0" hangingPunct="1">
                        <a:defRPr sz="1800" kern="1200">
                          <a:solidFill>
                            <a:schemeClr val="dk1"/>
                          </a:solidFill>
                          <a:latin typeface="Times New Roman"/>
                        </a:defRPr>
                      </a:lvl6pPr>
                      <a:lvl7pPr marL="2743200" algn="l" defTabSz="914400" rtl="0" eaLnBrk="1" latinLnBrk="0" hangingPunct="1">
                        <a:defRPr sz="1800" kern="1200">
                          <a:solidFill>
                            <a:schemeClr val="dk1"/>
                          </a:solidFill>
                          <a:latin typeface="Times New Roman"/>
                        </a:defRPr>
                      </a:lvl7pPr>
                      <a:lvl8pPr marL="3200400" algn="l" defTabSz="914400" rtl="0" eaLnBrk="1" latinLnBrk="0" hangingPunct="1">
                        <a:defRPr sz="1800" kern="1200">
                          <a:solidFill>
                            <a:schemeClr val="dk1"/>
                          </a:solidFill>
                          <a:latin typeface="Times New Roman"/>
                        </a:defRPr>
                      </a:lvl8pPr>
                      <a:lvl9pPr marL="3657600" algn="l" defTabSz="914400" rtl="0" eaLnBrk="1" latinLnBrk="0" hangingPunct="1">
                        <a:defRPr sz="1800" kern="1200">
                          <a:solidFill>
                            <a:schemeClr val="dk1"/>
                          </a:solidFill>
                          <a:latin typeface="Times New Roman"/>
                        </a:defRPr>
                      </a:lvl9pPr>
                    </a:lstStyle>
                    <a:p>
                      <a:pPr>
                        <a:lnSpc>
                          <a:spcPct val="115000"/>
                        </a:lnSpc>
                        <a:spcAft>
                          <a:spcPts val="0"/>
                        </a:spcAft>
                      </a:pPr>
                      <a:r>
                        <a:rPr lang="it-IT" sz="1600" dirty="0">
                          <a:effectLst/>
                        </a:rPr>
                        <a:t> </a:t>
                      </a:r>
                      <a:endParaRPr lang="it-IT" sz="1600" dirty="0">
                        <a:effectLst/>
                        <a:latin typeface="Calibri"/>
                        <a:ea typeface="Calibri"/>
                        <a:cs typeface="Times New Roman"/>
                      </a:endParaRPr>
                    </a:p>
                  </a:txBody>
                  <a:tcPr marL="66675" marR="66675" marT="95250" marB="104775">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solidFill>
                      <a:srgbClr val="4F81BD">
                        <a:tint val="40000"/>
                      </a:srgbClr>
                    </a:solidFill>
                  </a:tcPr>
                </a:tc>
                <a:extLst>
                  <a:ext uri="{0D108BD9-81ED-4DB2-BD59-A6C34878D82A}">
                    <a16:rowId xmlns="" xmlns:a16="http://schemas.microsoft.com/office/drawing/2014/main" val="10009"/>
                  </a:ext>
                </a:extLst>
              </a:tr>
            </a:tbl>
          </a:graphicData>
        </a:graphic>
      </p:graphicFrame>
    </p:spTree>
    <p:extLst>
      <p:ext uri="{BB962C8B-B14F-4D97-AF65-F5344CB8AC3E}">
        <p14:creationId xmlns:p14="http://schemas.microsoft.com/office/powerpoint/2010/main" val="37031791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0" y="0"/>
            <a:ext cx="9144000" cy="1196752"/>
          </a:xfrm>
        </p:spPr>
        <p:style>
          <a:lnRef idx="3">
            <a:schemeClr val="lt1"/>
          </a:lnRef>
          <a:fillRef idx="1">
            <a:schemeClr val="accent2"/>
          </a:fillRef>
          <a:effectRef idx="1">
            <a:schemeClr val="accent2"/>
          </a:effectRef>
          <a:fontRef idx="minor">
            <a:schemeClr val="lt1"/>
          </a:fontRef>
        </p:style>
        <p:txBody>
          <a:bodyPr>
            <a:normAutofit/>
          </a:bodyPr>
          <a:lstStyle/>
          <a:p>
            <a:r>
              <a:rPr lang="en-US" sz="2400" b="1" dirty="0" smtClean="0"/>
              <a:t>THE TASK ASSIGNED TO A TEXT DETERMINES THE LEVEL OF DIFFICULTY JUST AS MUCH AS THE TEXT ITSELF.</a:t>
            </a:r>
            <a:endParaRPr lang="it-IT" sz="2400" b="1" dirty="0"/>
          </a:p>
        </p:txBody>
      </p:sp>
      <p:sp>
        <p:nvSpPr>
          <p:cNvPr id="6" name="Segnaposto contenuto 5"/>
          <p:cNvSpPr>
            <a:spLocks noGrp="1"/>
          </p:cNvSpPr>
          <p:nvPr>
            <p:ph idx="1"/>
          </p:nvPr>
        </p:nvSpPr>
        <p:spPr>
          <a:xfrm>
            <a:off x="0" y="1196752"/>
            <a:ext cx="9144000" cy="5661248"/>
          </a:xfrm>
        </p:spPr>
        <p:txBody>
          <a:bodyPr>
            <a:normAutofit/>
          </a:bodyPr>
          <a:lstStyle/>
          <a:p>
            <a:pPr marL="0" indent="0">
              <a:buNone/>
            </a:pPr>
            <a:r>
              <a:rPr lang="en-US" sz="2000" dirty="0">
                <a:latin typeface="Times New Roman" pitchFamily="18" charset="0"/>
                <a:cs typeface="Times New Roman" pitchFamily="18" charset="0"/>
              </a:rPr>
              <a:t>Provide appropriate </a:t>
            </a:r>
            <a:r>
              <a:rPr lang="en-US" sz="2000" dirty="0" smtClean="0">
                <a:latin typeface="Times New Roman" pitchFamily="18" charset="0"/>
                <a:cs typeface="Times New Roman" pitchFamily="18" charset="0"/>
              </a:rPr>
              <a:t>tasks at </a:t>
            </a:r>
            <a:r>
              <a:rPr lang="en-US" sz="2000" dirty="0">
                <a:latin typeface="Times New Roman" pitchFamily="18" charset="0"/>
                <a:cs typeface="Times New Roman" pitchFamily="18" charset="0"/>
              </a:rPr>
              <a:t>your students’ </a:t>
            </a:r>
            <a:r>
              <a:rPr lang="en-US" sz="2000" dirty="0" smtClean="0">
                <a:latin typeface="Times New Roman" pitchFamily="18" charset="0"/>
                <a:cs typeface="Times New Roman" pitchFamily="18" charset="0"/>
              </a:rPr>
              <a:t>level . You </a:t>
            </a:r>
            <a:r>
              <a:rPr lang="en-US" sz="2000" dirty="0">
                <a:latin typeface="Times New Roman" pitchFamily="18" charset="0"/>
                <a:cs typeface="Times New Roman" pitchFamily="18" charset="0"/>
              </a:rPr>
              <a:t>can make a text easier or more </a:t>
            </a:r>
            <a:r>
              <a:rPr lang="en-US" sz="2000" dirty="0" smtClean="0">
                <a:latin typeface="Times New Roman" pitchFamily="18" charset="0"/>
                <a:cs typeface="Times New Roman" pitchFamily="18" charset="0"/>
              </a:rPr>
              <a:t>difficult by </a:t>
            </a:r>
            <a:r>
              <a:rPr lang="en-US" sz="2000" dirty="0">
                <a:latin typeface="Times New Roman" pitchFamily="18" charset="0"/>
                <a:cs typeface="Times New Roman" pitchFamily="18" charset="0"/>
              </a:rPr>
              <a:t>providing different levels of tasks. </a:t>
            </a:r>
            <a:r>
              <a:rPr lang="en-US" sz="2000" dirty="0" smtClean="0">
                <a:latin typeface="Times New Roman" pitchFamily="18" charset="0"/>
                <a:cs typeface="Times New Roman" pitchFamily="18" charset="0"/>
              </a:rPr>
              <a:t>And these </a:t>
            </a:r>
            <a:r>
              <a:rPr lang="en-US" sz="2000" dirty="0">
                <a:latin typeface="Times New Roman" pitchFamily="18" charset="0"/>
                <a:cs typeface="Times New Roman" pitchFamily="18" charset="0"/>
              </a:rPr>
              <a:t>tasks need to match the </a:t>
            </a:r>
            <a:r>
              <a:rPr lang="en-US" sz="2000" dirty="0" smtClean="0">
                <a:latin typeface="Times New Roman" pitchFamily="18" charset="0"/>
                <a:cs typeface="Times New Roman" pitchFamily="18" charset="0"/>
              </a:rPr>
              <a:t>students, rather </a:t>
            </a:r>
            <a:r>
              <a:rPr lang="en-US" sz="2000" dirty="0">
                <a:latin typeface="Times New Roman" pitchFamily="18" charset="0"/>
                <a:cs typeface="Times New Roman" pitchFamily="18" charset="0"/>
              </a:rPr>
              <a:t>than the </a:t>
            </a:r>
            <a:r>
              <a:rPr lang="en-US" sz="2000" dirty="0" smtClean="0">
                <a:latin typeface="Times New Roman" pitchFamily="18" charset="0"/>
                <a:cs typeface="Times New Roman" pitchFamily="18" charset="0"/>
              </a:rPr>
              <a:t>text. </a:t>
            </a:r>
          </a:p>
          <a:p>
            <a:pPr marL="0" indent="0">
              <a:buNone/>
            </a:pPr>
            <a:endParaRPr lang="en-US" sz="2000" dirty="0"/>
          </a:p>
          <a:p>
            <a:pPr marL="0" indent="0">
              <a:buNone/>
            </a:pPr>
            <a:endParaRPr lang="en-US" sz="2000" dirty="0" smtClean="0"/>
          </a:p>
          <a:p>
            <a:pPr marL="0" indent="0">
              <a:buNone/>
            </a:pPr>
            <a:endParaRPr lang="en-US" sz="2000" dirty="0"/>
          </a:p>
          <a:p>
            <a:pPr marL="0" indent="0">
              <a:buNone/>
            </a:pPr>
            <a:endParaRPr lang="en-US" sz="2000" dirty="0" smtClean="0"/>
          </a:p>
          <a:p>
            <a:pPr marL="0" indent="0">
              <a:buNone/>
            </a:pPr>
            <a:r>
              <a:rPr lang="en-US" sz="2000" dirty="0"/>
              <a:t> </a:t>
            </a:r>
            <a:r>
              <a:rPr lang="en-US" sz="2000" dirty="0" smtClean="0"/>
              <a:t>                                         </a:t>
            </a:r>
          </a:p>
          <a:p>
            <a:pPr marL="0" indent="0">
              <a:buNone/>
            </a:pPr>
            <a:r>
              <a:rPr lang="en-US" sz="2000" dirty="0" smtClean="0"/>
              <a:t> </a:t>
            </a:r>
            <a:r>
              <a:rPr lang="en-US" sz="2000" b="1" dirty="0" smtClean="0">
                <a:latin typeface="Times New Roman" pitchFamily="18" charset="0"/>
                <a:cs typeface="Times New Roman" pitchFamily="18" charset="0"/>
              </a:rPr>
              <a:t>Complex </a:t>
            </a:r>
            <a:r>
              <a:rPr lang="en-US" sz="2000" b="1" dirty="0">
                <a:latin typeface="Times New Roman" pitchFamily="18" charset="0"/>
                <a:cs typeface="Times New Roman" pitchFamily="18" charset="0"/>
              </a:rPr>
              <a:t>texts: making them </a:t>
            </a:r>
            <a:r>
              <a:rPr lang="en-US" sz="2000" b="1" dirty="0" smtClean="0">
                <a:latin typeface="Times New Roman" pitchFamily="18" charset="0"/>
                <a:cs typeface="Times New Roman" pitchFamily="18" charset="0"/>
              </a:rPr>
              <a:t>easier</a:t>
            </a:r>
          </a:p>
          <a:p>
            <a:pPr marL="0" indent="0">
              <a:buNone/>
            </a:pPr>
            <a:r>
              <a:rPr lang="en-US" sz="2000" dirty="0" smtClean="0">
                <a:latin typeface="Times New Roman" pitchFamily="18" charset="0"/>
                <a:cs typeface="Times New Roman" pitchFamily="18" charset="0"/>
              </a:rPr>
              <a:t>If </a:t>
            </a:r>
            <a:r>
              <a:rPr lang="en-US" sz="2000" dirty="0">
                <a:latin typeface="Times New Roman" pitchFamily="18" charset="0"/>
                <a:cs typeface="Times New Roman" pitchFamily="18" charset="0"/>
              </a:rPr>
              <a:t>the content of  a new topic is unknown, you should focus on the content more </a:t>
            </a:r>
            <a:r>
              <a:rPr lang="en-US" sz="2000" dirty="0" smtClean="0">
                <a:latin typeface="Times New Roman" pitchFamily="18" charset="0"/>
                <a:cs typeface="Times New Roman" pitchFamily="18" charset="0"/>
              </a:rPr>
              <a:t>than </a:t>
            </a:r>
            <a:r>
              <a:rPr lang="en-US" sz="2000" dirty="0">
                <a:latin typeface="Times New Roman" pitchFamily="18" charset="0"/>
                <a:cs typeface="Times New Roman" pitchFamily="18" charset="0"/>
              </a:rPr>
              <a:t>on language. In other words, the content cognitive demand (</a:t>
            </a:r>
            <a:r>
              <a:rPr lang="en-US" sz="2000" dirty="0" err="1">
                <a:latin typeface="Times New Roman" pitchFamily="18" charset="0"/>
                <a:cs typeface="Times New Roman" pitchFamily="18" charset="0"/>
              </a:rPr>
              <a:t>ccd</a:t>
            </a:r>
            <a:r>
              <a:rPr lang="en-US" sz="2000" dirty="0">
                <a:latin typeface="Times New Roman" pitchFamily="18" charset="0"/>
                <a:cs typeface="Times New Roman" pitchFamily="18" charset="0"/>
              </a:rPr>
              <a:t>) is </a:t>
            </a:r>
            <a:r>
              <a:rPr lang="en-US" sz="2000" dirty="0" smtClean="0">
                <a:latin typeface="Times New Roman" pitchFamily="18" charset="0"/>
                <a:cs typeface="Times New Roman" pitchFamily="18" charset="0"/>
              </a:rPr>
              <a:t>high. To </a:t>
            </a:r>
            <a:r>
              <a:rPr lang="en-US" sz="2000" dirty="0">
                <a:latin typeface="Times New Roman" pitchFamily="18" charset="0"/>
                <a:cs typeface="Times New Roman" pitchFamily="18" charset="0"/>
              </a:rPr>
              <a:t>make sure the content is understandable, the language cognitive demand (</a:t>
            </a:r>
            <a:r>
              <a:rPr lang="en-US" sz="2000" dirty="0" err="1">
                <a:latin typeface="Times New Roman" pitchFamily="18" charset="0"/>
                <a:cs typeface="Times New Roman" pitchFamily="18" charset="0"/>
              </a:rPr>
              <a:t>lcd</a:t>
            </a:r>
            <a:r>
              <a:rPr lang="en-US" sz="2000" dirty="0">
                <a:latin typeface="Times New Roman" pitchFamily="18" charset="0"/>
                <a:cs typeface="Times New Roman" pitchFamily="18" charset="0"/>
              </a:rPr>
              <a:t>) should be low.</a:t>
            </a:r>
          </a:p>
          <a:p>
            <a:pPr marL="0" indent="0">
              <a:buNone/>
            </a:pPr>
            <a:endParaRPr lang="en-US" sz="2000" dirty="0">
              <a:latin typeface="Times New Roman" pitchFamily="18" charset="0"/>
              <a:cs typeface="Times New Roman" pitchFamily="18" charset="0"/>
            </a:endParaRPr>
          </a:p>
          <a:p>
            <a:pPr marL="0" indent="0">
              <a:buNone/>
            </a:pPr>
            <a:endParaRPr lang="en-US" sz="2000" dirty="0" smtClean="0">
              <a:latin typeface="Times New Roman" pitchFamily="18" charset="0"/>
              <a:cs typeface="Times New Roman" pitchFamily="18" charset="0"/>
            </a:endParaRPr>
          </a:p>
          <a:p>
            <a:pPr marL="0" indent="0">
              <a:buNone/>
            </a:pPr>
            <a:endParaRPr lang="en-US" sz="2000" dirty="0">
              <a:latin typeface="Times New Roman" pitchFamily="18" charset="0"/>
              <a:cs typeface="Times New Roman" pitchFamily="18" charset="0"/>
            </a:endParaRPr>
          </a:p>
          <a:p>
            <a:pPr marL="0" indent="0">
              <a:buNone/>
            </a:pPr>
            <a:endParaRPr lang="en-US" sz="2400" dirty="0" smtClean="0">
              <a:latin typeface="Times New Roman" pitchFamily="18" charset="0"/>
              <a:cs typeface="Times New Roman" pitchFamily="18" charset="0"/>
            </a:endParaRPr>
          </a:p>
          <a:p>
            <a:pPr marL="0" indent="0">
              <a:buNone/>
            </a:pPr>
            <a:endParaRPr lang="en-US" sz="2400" dirty="0">
              <a:latin typeface="Times New Roman" pitchFamily="18" charset="0"/>
              <a:cs typeface="Times New Roman" pitchFamily="18" charset="0"/>
            </a:endParaRPr>
          </a:p>
          <a:p>
            <a:pPr marL="0" indent="0">
              <a:buNone/>
            </a:pPr>
            <a:endParaRPr lang="it-IT" sz="2400"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20" y="2136175"/>
            <a:ext cx="1989896" cy="1304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20360" y="2285860"/>
            <a:ext cx="2088231" cy="1004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41212" y="2316243"/>
            <a:ext cx="2619375" cy="1004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19672" y="3379945"/>
            <a:ext cx="5621337" cy="1561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6408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5"/>
          <p:cNvSpPr>
            <a:spLocks noGrp="1"/>
          </p:cNvSpPr>
          <p:nvPr>
            <p:ph type="title"/>
          </p:nvPr>
        </p:nvSpPr>
        <p:spPr/>
        <p:txBody>
          <a:bodyPr/>
          <a:lstStyle/>
          <a:p>
            <a:r>
              <a:rPr lang="it-IT" sz="3600" dirty="0" smtClean="0"/>
              <a:t>CREATE AND ADAPT  YOUR OWN TEXT FOR LESSON EXPLANATION</a:t>
            </a:r>
            <a:endParaRPr lang="it-IT" sz="3600" dirty="0"/>
          </a:p>
        </p:txBody>
      </p:sp>
      <p:pic>
        <p:nvPicPr>
          <p:cNvPr id="8" name="Segnaposto contenuto 7"/>
          <p:cNvPicPr>
            <a:picLocks noGrp="1" noChangeAspect="1"/>
          </p:cNvPicPr>
          <p:nvPr>
            <p:ph idx="1"/>
          </p:nvPr>
        </p:nvPicPr>
        <p:blipFill>
          <a:blip r:embed="rId2"/>
          <a:stretch>
            <a:fillRect/>
          </a:stretch>
        </p:blipFill>
        <p:spPr>
          <a:xfrm>
            <a:off x="1615609" y="1600200"/>
            <a:ext cx="5909607" cy="4343400"/>
          </a:xfrm>
          <a:prstGeom prst="rect">
            <a:avLst/>
          </a:prstGeom>
        </p:spPr>
      </p:pic>
    </p:spTree>
    <p:extLst>
      <p:ext uri="{BB962C8B-B14F-4D97-AF65-F5344CB8AC3E}">
        <p14:creationId xmlns:p14="http://schemas.microsoft.com/office/powerpoint/2010/main" val="16576261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706090"/>
          </a:xfrm>
        </p:spPr>
        <p:style>
          <a:lnRef idx="2">
            <a:schemeClr val="accent4">
              <a:shade val="50000"/>
            </a:schemeClr>
          </a:lnRef>
          <a:fillRef idx="1">
            <a:schemeClr val="accent4"/>
          </a:fillRef>
          <a:effectRef idx="0">
            <a:schemeClr val="accent4"/>
          </a:effectRef>
          <a:fontRef idx="minor">
            <a:schemeClr val="lt1"/>
          </a:fontRef>
        </p:style>
        <p:txBody>
          <a:bodyPr>
            <a:normAutofit fontScale="90000"/>
          </a:bodyPr>
          <a:lstStyle/>
          <a:p>
            <a:r>
              <a:rPr lang="it-IT" dirty="0" smtClean="0"/>
              <a:t>SHORTEN</a:t>
            </a:r>
            <a:endParaRPr lang="it-IT" dirty="0"/>
          </a:p>
        </p:txBody>
      </p:sp>
      <p:sp>
        <p:nvSpPr>
          <p:cNvPr id="3" name="Segnaposto contenuto 2"/>
          <p:cNvSpPr>
            <a:spLocks noGrp="1"/>
          </p:cNvSpPr>
          <p:nvPr>
            <p:ph idx="1"/>
          </p:nvPr>
        </p:nvSpPr>
        <p:spPr>
          <a:xfrm>
            <a:off x="107504" y="1052736"/>
            <a:ext cx="8928992" cy="5805264"/>
          </a:xfrm>
        </p:spPr>
        <p:txBody>
          <a:bodyPr>
            <a:normAutofit/>
          </a:bodyPr>
          <a:lstStyle/>
          <a:p>
            <a:pPr marL="0" indent="0">
              <a:buNone/>
            </a:pPr>
            <a:r>
              <a:rPr lang="en-US" sz="2800" dirty="0"/>
              <a:t>D</a:t>
            </a:r>
            <a:r>
              <a:rPr lang="en-US" sz="2800" dirty="0" smtClean="0"/>
              <a:t>ivide </a:t>
            </a:r>
            <a:r>
              <a:rPr lang="en-US" sz="2800" dirty="0"/>
              <a:t>long, </a:t>
            </a:r>
            <a:r>
              <a:rPr lang="en-US" sz="2800" dirty="0" smtClean="0"/>
              <a:t>complicated paragraphs </a:t>
            </a:r>
            <a:r>
              <a:rPr lang="en-US" sz="2800" dirty="0"/>
              <a:t>or sentences into two or </a:t>
            </a:r>
            <a:r>
              <a:rPr lang="en-US" sz="2800" dirty="0" smtClean="0"/>
              <a:t>more shorter </a:t>
            </a:r>
            <a:r>
              <a:rPr lang="en-US" sz="2800" dirty="0"/>
              <a:t>pieces. </a:t>
            </a:r>
            <a:endParaRPr lang="en-US" sz="2800" dirty="0" smtClean="0"/>
          </a:p>
          <a:p>
            <a:pPr marL="0" indent="0">
              <a:buNone/>
            </a:pPr>
            <a:r>
              <a:rPr lang="en-US" sz="2800" dirty="0"/>
              <a:t>J</a:t>
            </a:r>
            <a:r>
              <a:rPr lang="en-US" sz="2800" dirty="0" smtClean="0"/>
              <a:t>ust </a:t>
            </a:r>
            <a:r>
              <a:rPr lang="en-US" sz="2800" dirty="0"/>
              <a:t>one idea per </a:t>
            </a:r>
            <a:r>
              <a:rPr lang="en-US" sz="2800" dirty="0" smtClean="0"/>
              <a:t>paragraph and </a:t>
            </a:r>
            <a:r>
              <a:rPr lang="en-US" sz="2800" dirty="0"/>
              <a:t>one piece of information per sentence</a:t>
            </a:r>
            <a:r>
              <a:rPr lang="en-US" sz="2800" dirty="0" smtClean="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696" y="4000500"/>
            <a:ext cx="5715000" cy="285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235761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116632"/>
            <a:ext cx="8229600" cy="720080"/>
          </a:xfrm>
        </p:spPr>
        <p:style>
          <a:lnRef idx="1">
            <a:schemeClr val="accent5"/>
          </a:lnRef>
          <a:fillRef idx="2">
            <a:schemeClr val="accent5"/>
          </a:fillRef>
          <a:effectRef idx="1">
            <a:schemeClr val="accent5"/>
          </a:effectRef>
          <a:fontRef idx="minor">
            <a:schemeClr val="dk1"/>
          </a:fontRef>
        </p:style>
        <p:txBody>
          <a:bodyPr>
            <a:normAutofit fontScale="90000"/>
          </a:bodyPr>
          <a:lstStyle/>
          <a:p>
            <a:r>
              <a:rPr lang="it-IT" dirty="0" smtClean="0"/>
              <a:t>SIMPLIFY</a:t>
            </a:r>
            <a:endParaRPr lang="it-IT" dirty="0"/>
          </a:p>
        </p:txBody>
      </p:sp>
      <p:sp>
        <p:nvSpPr>
          <p:cNvPr id="3" name="Segnaposto contenuto 2"/>
          <p:cNvSpPr>
            <a:spLocks noGrp="1"/>
          </p:cNvSpPr>
          <p:nvPr>
            <p:ph idx="1"/>
          </p:nvPr>
        </p:nvSpPr>
        <p:spPr>
          <a:xfrm>
            <a:off x="0" y="764704"/>
            <a:ext cx="9036496" cy="6093296"/>
          </a:xfrm>
        </p:spPr>
        <p:txBody>
          <a:bodyPr>
            <a:normAutofit/>
          </a:bodyPr>
          <a:lstStyle/>
          <a:p>
            <a:pPr marL="0" indent="0">
              <a:buNone/>
            </a:pPr>
            <a:r>
              <a:rPr lang="en-US" sz="2400" b="1" dirty="0" smtClean="0"/>
              <a:t>no </a:t>
            </a:r>
            <a:r>
              <a:rPr lang="en-US" sz="2400" b="1" dirty="0"/>
              <a:t>more than 15 </a:t>
            </a:r>
            <a:r>
              <a:rPr lang="en-US" sz="2400" b="1" dirty="0" smtClean="0"/>
              <a:t>new words</a:t>
            </a:r>
            <a:r>
              <a:rPr lang="en-US" sz="2400" dirty="0" smtClean="0"/>
              <a:t> </a:t>
            </a:r>
            <a:r>
              <a:rPr lang="en-US" sz="2400" dirty="0"/>
              <a:t>per page </a:t>
            </a:r>
            <a:r>
              <a:rPr lang="en-US" sz="2400" dirty="0" smtClean="0"/>
              <a:t>if </a:t>
            </a:r>
            <a:r>
              <a:rPr lang="en-US" sz="2400" dirty="0"/>
              <a:t>you want students to pick up </a:t>
            </a:r>
            <a:r>
              <a:rPr lang="en-US" sz="2400" dirty="0" smtClean="0"/>
              <a:t>language and </a:t>
            </a:r>
            <a:r>
              <a:rPr lang="en-US" sz="2400" dirty="0"/>
              <a:t>ideas from the text. </a:t>
            </a:r>
            <a:endParaRPr lang="en-US" sz="2400" dirty="0" smtClean="0"/>
          </a:p>
          <a:p>
            <a:pPr marL="0" indent="0">
              <a:buNone/>
            </a:pPr>
            <a:r>
              <a:rPr lang="en-US" sz="2400" i="1" dirty="0" smtClean="0"/>
              <a:t>reading strategy of </a:t>
            </a:r>
            <a:r>
              <a:rPr lang="en-US" sz="2400" i="1" dirty="0"/>
              <a:t>ignoring words</a:t>
            </a:r>
            <a:r>
              <a:rPr lang="en-US" sz="2400" dirty="0"/>
              <a:t>: </a:t>
            </a:r>
            <a:r>
              <a:rPr lang="en-US" dirty="0" smtClean="0"/>
              <a:t>students</a:t>
            </a:r>
            <a:r>
              <a:rPr lang="en-US" sz="2400" dirty="0" smtClean="0"/>
              <a:t> </a:t>
            </a:r>
            <a:r>
              <a:rPr lang="en-US" sz="2400" dirty="0"/>
              <a:t>can learn </a:t>
            </a:r>
            <a:r>
              <a:rPr lang="en-US" sz="2400" dirty="0" smtClean="0"/>
              <a:t>that they </a:t>
            </a:r>
            <a:r>
              <a:rPr lang="en-US" sz="2400" dirty="0"/>
              <a:t>can understand a text even if they </a:t>
            </a:r>
            <a:r>
              <a:rPr lang="en-US" sz="2400" dirty="0" smtClean="0"/>
              <a:t>do not </a:t>
            </a:r>
            <a:r>
              <a:rPr lang="en-US" sz="2400" dirty="0"/>
              <a:t>understand every single word.</a:t>
            </a:r>
            <a:endParaRPr lang="it-IT" sz="24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3068960"/>
            <a:ext cx="5544616"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396345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0"/>
            <a:ext cx="8229600" cy="620688"/>
          </a:xfrm>
        </p:spPr>
        <p:style>
          <a:lnRef idx="1">
            <a:schemeClr val="accent6"/>
          </a:lnRef>
          <a:fillRef idx="3">
            <a:schemeClr val="accent6"/>
          </a:fillRef>
          <a:effectRef idx="2">
            <a:schemeClr val="accent6"/>
          </a:effectRef>
          <a:fontRef idx="minor">
            <a:schemeClr val="lt1"/>
          </a:fontRef>
        </p:style>
        <p:txBody>
          <a:bodyPr>
            <a:normAutofit fontScale="90000"/>
          </a:bodyPr>
          <a:lstStyle/>
          <a:p>
            <a:r>
              <a:rPr lang="it-IT" dirty="0" smtClean="0"/>
              <a:t>GRAMMAR TIPS TO SEMPLIFY</a:t>
            </a:r>
            <a:endParaRPr lang="it-IT" dirty="0"/>
          </a:p>
        </p:txBody>
      </p:sp>
      <p:sp>
        <p:nvSpPr>
          <p:cNvPr id="3" name="Segnaposto contenuto 2"/>
          <p:cNvSpPr>
            <a:spLocks noGrp="1"/>
          </p:cNvSpPr>
          <p:nvPr>
            <p:ph idx="1"/>
          </p:nvPr>
        </p:nvSpPr>
        <p:spPr>
          <a:xfrm>
            <a:off x="0" y="620688"/>
            <a:ext cx="9144000" cy="6237312"/>
          </a:xfrm>
        </p:spPr>
        <p:txBody>
          <a:bodyPr>
            <a:noAutofit/>
          </a:bodyPr>
          <a:lstStyle/>
          <a:p>
            <a:pPr marL="0" indent="0" algn="just">
              <a:buNone/>
            </a:pPr>
            <a:r>
              <a:rPr lang="en-US" sz="1800" dirty="0" smtClean="0"/>
              <a:t>1</a:t>
            </a:r>
            <a:r>
              <a:rPr lang="en-US" sz="1600" dirty="0" smtClean="0"/>
              <a:t>. Use </a:t>
            </a:r>
            <a:r>
              <a:rPr lang="en-US" sz="1600" b="1" dirty="0"/>
              <a:t>simple sentences </a:t>
            </a:r>
            <a:r>
              <a:rPr lang="en-US" sz="1600" dirty="0"/>
              <a:t>(subject, verb, </a:t>
            </a:r>
            <a:r>
              <a:rPr lang="en-US" sz="1600" dirty="0" smtClean="0"/>
              <a:t>object) and </a:t>
            </a:r>
            <a:r>
              <a:rPr lang="en-US" sz="1600" dirty="0"/>
              <a:t>verbs in the active voice </a:t>
            </a:r>
            <a:r>
              <a:rPr lang="en-US" sz="1600" dirty="0" smtClean="0"/>
              <a:t>rather than </a:t>
            </a:r>
            <a:r>
              <a:rPr lang="en-US" sz="1600" dirty="0"/>
              <a:t>the passive </a:t>
            </a:r>
            <a:r>
              <a:rPr lang="en-US" sz="1600" dirty="0" smtClean="0"/>
              <a:t>voice.</a:t>
            </a:r>
          </a:p>
          <a:p>
            <a:pPr marL="0" indent="0" algn="just">
              <a:buNone/>
            </a:pPr>
            <a:r>
              <a:rPr lang="en-US" sz="1600" dirty="0" smtClean="0"/>
              <a:t>2. Use </a:t>
            </a:r>
            <a:r>
              <a:rPr lang="en-US" sz="1600" b="1" dirty="0"/>
              <a:t>positive language </a:t>
            </a:r>
            <a:r>
              <a:rPr lang="en-US" sz="1600" dirty="0"/>
              <a:t>and avoid </a:t>
            </a:r>
            <a:r>
              <a:rPr lang="en-US" sz="1600" dirty="0" smtClean="0"/>
              <a:t>negatives (e.g</a:t>
            </a:r>
            <a:r>
              <a:rPr lang="en-US" sz="1600" dirty="0"/>
              <a:t>. expressions like can’t, </a:t>
            </a:r>
            <a:r>
              <a:rPr lang="en-US" sz="1600" dirty="0" smtClean="0"/>
              <a:t>won’t, unable </a:t>
            </a:r>
            <a:r>
              <a:rPr lang="en-US" sz="1600" dirty="0"/>
              <a:t>to).</a:t>
            </a:r>
          </a:p>
          <a:p>
            <a:pPr marL="0" indent="0" algn="just">
              <a:buNone/>
            </a:pPr>
            <a:r>
              <a:rPr lang="en-US" sz="1600" dirty="0" smtClean="0"/>
              <a:t>3. Use</a:t>
            </a:r>
            <a:r>
              <a:rPr lang="en-US" sz="1600" b="1" dirty="0" smtClean="0"/>
              <a:t> </a:t>
            </a:r>
            <a:r>
              <a:rPr lang="en-US" sz="1600" b="1" dirty="0"/>
              <a:t>simple and commonly </a:t>
            </a:r>
            <a:r>
              <a:rPr lang="en-US" sz="1600" dirty="0"/>
              <a:t>used </a:t>
            </a:r>
            <a:r>
              <a:rPr lang="en-US" sz="1600" dirty="0" smtClean="0"/>
              <a:t>verb tenses </a:t>
            </a:r>
            <a:r>
              <a:rPr lang="en-US" sz="1600" dirty="0"/>
              <a:t>such as present, simple past </a:t>
            </a:r>
            <a:r>
              <a:rPr lang="en-US" sz="1600" dirty="0" smtClean="0"/>
              <a:t>and simple </a:t>
            </a:r>
            <a:r>
              <a:rPr lang="en-US" sz="1600" dirty="0"/>
              <a:t>future, rather than conditionals </a:t>
            </a:r>
            <a:r>
              <a:rPr lang="en-US" sz="1600" dirty="0" smtClean="0"/>
              <a:t>or the </a:t>
            </a:r>
            <a:r>
              <a:rPr lang="en-US" sz="1600" dirty="0"/>
              <a:t>past perfect (continuous!).</a:t>
            </a:r>
          </a:p>
          <a:p>
            <a:pPr marL="0" indent="0" algn="just">
              <a:buNone/>
            </a:pPr>
            <a:r>
              <a:rPr lang="en-US" sz="1600" b="1" dirty="0" smtClean="0"/>
              <a:t>4. Don’t </a:t>
            </a:r>
            <a:r>
              <a:rPr lang="en-US" sz="1600" b="1" dirty="0"/>
              <a:t>turn verbs into nouns</a:t>
            </a:r>
            <a:r>
              <a:rPr lang="en-US" sz="1600" dirty="0"/>
              <a:t>: for </a:t>
            </a:r>
            <a:r>
              <a:rPr lang="en-US" sz="1600" dirty="0" smtClean="0"/>
              <a:t>example, don’t </a:t>
            </a:r>
            <a:r>
              <a:rPr lang="en-US" sz="1600" dirty="0"/>
              <a:t>write ‘animal protection </a:t>
            </a:r>
            <a:r>
              <a:rPr lang="en-US" sz="1600" dirty="0" smtClean="0"/>
              <a:t>procedure Development</a:t>
            </a:r>
            <a:r>
              <a:rPr lang="en-US" sz="1600" dirty="0"/>
              <a:t>,’ </a:t>
            </a:r>
            <a:r>
              <a:rPr lang="en-US" sz="1600" dirty="0" smtClean="0"/>
              <a:t>but ‘developing procedures to </a:t>
            </a:r>
            <a:r>
              <a:rPr lang="en-US" sz="1600" dirty="0"/>
              <a:t>protect animals.’ </a:t>
            </a:r>
            <a:endParaRPr lang="en-US" sz="1600" dirty="0" smtClean="0"/>
          </a:p>
          <a:p>
            <a:pPr marL="0" indent="0">
              <a:buNone/>
            </a:pPr>
            <a:r>
              <a:rPr lang="en-US" sz="1600" b="1" u="sng" dirty="0"/>
              <a:t>Avoid the following, if possible:</a:t>
            </a:r>
            <a:r>
              <a:rPr lang="en-US" sz="1600" dirty="0"/>
              <a:t/>
            </a:r>
            <a:br>
              <a:rPr lang="en-US" sz="1600" dirty="0"/>
            </a:br>
            <a:r>
              <a:rPr lang="en-US" sz="1600" dirty="0" smtClean="0"/>
              <a:t>1. pronouns </a:t>
            </a:r>
            <a:r>
              <a:rPr lang="en-US" sz="1600" dirty="0"/>
              <a:t>because the reader has to infer to what subject they </a:t>
            </a:r>
            <a:r>
              <a:rPr lang="en-US" sz="1600" dirty="0" smtClean="0"/>
              <a:t>refer.</a:t>
            </a:r>
          </a:p>
          <a:p>
            <a:pPr marL="0" indent="0">
              <a:buNone/>
            </a:pPr>
            <a:r>
              <a:rPr lang="en-US" sz="1600" dirty="0" smtClean="0"/>
              <a:t>2. inversions </a:t>
            </a:r>
            <a:r>
              <a:rPr lang="en-US" sz="1600" dirty="0"/>
              <a:t>between verb and subject, e.g. ‘Into the room slipped a giant crocodile.’</a:t>
            </a:r>
          </a:p>
          <a:p>
            <a:pPr marL="0" indent="0" algn="just">
              <a:buNone/>
            </a:pPr>
            <a:r>
              <a:rPr lang="en-US" sz="1600" dirty="0"/>
              <a:t>3. abstract concepts (ideas or concepts that have no physical reference), e.g. freedom, justice, sexism.</a:t>
            </a:r>
          </a:p>
          <a:p>
            <a:pPr marL="0" indent="0" algn="just">
              <a:buNone/>
            </a:pPr>
            <a:r>
              <a:rPr lang="en-US" sz="1600" dirty="0"/>
              <a:t>4. metaphors and figures of speech. If necessary, illustrate them with practical examples.</a:t>
            </a:r>
          </a:p>
          <a:p>
            <a:pPr marL="0" indent="0" algn="just">
              <a:buNone/>
            </a:pPr>
            <a:r>
              <a:rPr lang="en-US" sz="1600" dirty="0"/>
              <a:t>5. synonyms, abbreviations and acronyms.</a:t>
            </a:r>
          </a:p>
          <a:p>
            <a:pPr marL="0" indent="0" algn="just">
              <a:buNone/>
            </a:pPr>
            <a:r>
              <a:rPr lang="en-US" sz="1600" dirty="0"/>
              <a:t>6. excess words, e.g. Write ‘difficult’ instead of ‘particularly difficult.’ </a:t>
            </a:r>
          </a:p>
          <a:p>
            <a:pPr marL="457200" indent="-457200" algn="just">
              <a:buFont typeface="+mj-lt"/>
              <a:buAutoNum type="arabicPeriod"/>
            </a:pPr>
            <a:endParaRPr lang="en-US" sz="160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40352" y="3212976"/>
            <a:ext cx="1354480" cy="86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3007876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116632"/>
            <a:ext cx="8229600" cy="720080"/>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r>
              <a:rPr lang="it-IT" dirty="0" smtClean="0"/>
              <a:t>SUPPLEMENT</a:t>
            </a:r>
            <a:endParaRPr lang="it-IT" dirty="0"/>
          </a:p>
        </p:txBody>
      </p:sp>
      <p:sp>
        <p:nvSpPr>
          <p:cNvPr id="3" name="Segnaposto contenuto 2"/>
          <p:cNvSpPr>
            <a:spLocks noGrp="1"/>
          </p:cNvSpPr>
          <p:nvPr>
            <p:ph idx="1"/>
          </p:nvPr>
        </p:nvSpPr>
        <p:spPr>
          <a:xfrm>
            <a:off x="0" y="908720"/>
            <a:ext cx="9144000" cy="5949280"/>
          </a:xfrm>
        </p:spPr>
        <p:txBody>
          <a:bodyPr>
            <a:normAutofit/>
          </a:bodyPr>
          <a:lstStyle/>
          <a:p>
            <a:pPr marL="514350" indent="-514350">
              <a:buAutoNum type="arabicPeriod"/>
            </a:pPr>
            <a:r>
              <a:rPr lang="en-US" sz="2000" dirty="0" smtClean="0"/>
              <a:t>Find</a:t>
            </a:r>
            <a:r>
              <a:rPr lang="en-US" sz="2000" b="1" dirty="0" smtClean="0"/>
              <a:t> multimodal input</a:t>
            </a:r>
            <a:r>
              <a:rPr lang="en-US" sz="2000" dirty="0" smtClean="0"/>
              <a:t>: a </a:t>
            </a:r>
            <a:r>
              <a:rPr lang="en-US" sz="2000" dirty="0"/>
              <a:t>visual (picture, photograph, </a:t>
            </a:r>
            <a:r>
              <a:rPr lang="en-US" sz="2000" dirty="0" smtClean="0"/>
              <a:t>reproduction of </a:t>
            </a:r>
            <a:r>
              <a:rPr lang="en-US" sz="2000" dirty="0"/>
              <a:t>a piece of art), an interesting </a:t>
            </a:r>
            <a:r>
              <a:rPr lang="en-US" sz="2000" dirty="0" smtClean="0"/>
              <a:t>video, or </a:t>
            </a:r>
            <a:r>
              <a:rPr lang="en-US" sz="2000" dirty="0"/>
              <a:t>additional visual keys, such as </a:t>
            </a:r>
            <a:r>
              <a:rPr lang="en-US" sz="2000" dirty="0" smtClean="0"/>
              <a:t>data, charts </a:t>
            </a:r>
            <a:r>
              <a:rPr lang="en-US" sz="2000" dirty="0"/>
              <a:t>or graphs</a:t>
            </a:r>
            <a:r>
              <a:rPr lang="en-US" sz="2000" dirty="0" smtClean="0"/>
              <a:t>.</a:t>
            </a:r>
          </a:p>
          <a:p>
            <a:pPr marL="457200" indent="-457200">
              <a:buFont typeface="+mj-lt"/>
              <a:buAutoNum type="arabicPeriod"/>
            </a:pPr>
            <a:r>
              <a:rPr lang="it-IT" sz="2000" dirty="0" smtClean="0"/>
              <a:t>Write </a:t>
            </a:r>
            <a:r>
              <a:rPr lang="it-IT" sz="2000" b="1" dirty="0"/>
              <a:t>an extra </a:t>
            </a:r>
            <a:r>
              <a:rPr lang="it-IT" sz="2000" b="1" dirty="0" err="1" smtClean="0"/>
              <a:t>introduction</a:t>
            </a:r>
            <a:r>
              <a:rPr lang="it-IT" sz="2000" dirty="0" smtClean="0"/>
              <a:t>.  </a:t>
            </a:r>
            <a:r>
              <a:rPr lang="it-IT" sz="2000" dirty="0" err="1" smtClean="0"/>
              <a:t>It</a:t>
            </a:r>
            <a:r>
              <a:rPr lang="it-IT" sz="2000" dirty="0" smtClean="0"/>
              <a:t> </a:t>
            </a:r>
            <a:r>
              <a:rPr lang="en-US" sz="2000" dirty="0" smtClean="0"/>
              <a:t>might </a:t>
            </a:r>
            <a:r>
              <a:rPr lang="en-US" sz="2000" dirty="0"/>
              <a:t>include: a summary of the </a:t>
            </a:r>
            <a:r>
              <a:rPr lang="en-US" sz="2000" dirty="0" smtClean="0"/>
              <a:t>whole text</a:t>
            </a:r>
            <a:r>
              <a:rPr lang="en-US" sz="2000" dirty="0"/>
              <a:t>, some background information, </a:t>
            </a:r>
            <a:r>
              <a:rPr lang="en-US" sz="2000" dirty="0" smtClean="0"/>
              <a:t>an explanation </a:t>
            </a:r>
            <a:r>
              <a:rPr lang="en-US" sz="2000" dirty="0"/>
              <a:t>of why the text is </a:t>
            </a:r>
            <a:r>
              <a:rPr lang="en-US" sz="2000" dirty="0" smtClean="0"/>
              <a:t>interesting, or </a:t>
            </a:r>
            <a:r>
              <a:rPr lang="en-US" sz="2000" dirty="0"/>
              <a:t>instructions on how they should read </a:t>
            </a:r>
            <a:r>
              <a:rPr lang="en-US" sz="2000" dirty="0" smtClean="0"/>
              <a:t>the text </a:t>
            </a:r>
            <a:r>
              <a:rPr lang="en-US" sz="2000" dirty="0"/>
              <a:t>and what they should look for</a:t>
            </a:r>
            <a:r>
              <a:rPr lang="en-US" sz="2000" dirty="0" smtClean="0"/>
              <a:t>.</a:t>
            </a:r>
          </a:p>
          <a:p>
            <a:pPr marL="457200" indent="-457200">
              <a:buAutoNum type="arabicPeriod" startAt="3"/>
            </a:pPr>
            <a:r>
              <a:rPr lang="en-US" sz="2000" dirty="0" smtClean="0"/>
              <a:t>Add </a:t>
            </a:r>
            <a:r>
              <a:rPr lang="en-US" sz="2000" b="1" dirty="0"/>
              <a:t>markers</a:t>
            </a:r>
            <a:r>
              <a:rPr lang="en-US" sz="2000" dirty="0"/>
              <a:t> to the </a:t>
            </a:r>
            <a:r>
              <a:rPr lang="en-US" sz="2000" dirty="0" smtClean="0"/>
              <a:t>text</a:t>
            </a:r>
          </a:p>
          <a:p>
            <a:pPr marL="457200" indent="-457200">
              <a:buAutoNum type="arabicPeriod" startAt="3"/>
            </a:pPr>
            <a:r>
              <a:rPr lang="en-US" sz="2000" dirty="0" smtClean="0"/>
              <a:t>Give </a:t>
            </a:r>
            <a:r>
              <a:rPr lang="en-US" sz="2000" b="1" dirty="0"/>
              <a:t>examples</a:t>
            </a:r>
          </a:p>
          <a:p>
            <a:pPr marL="0" indent="0">
              <a:buNone/>
            </a:pPr>
            <a:r>
              <a:rPr lang="en-US" sz="2000" dirty="0" smtClean="0">
                <a:solidFill>
                  <a:schemeClr val="bg2">
                    <a:lumMod val="50000"/>
                  </a:schemeClr>
                </a:solidFill>
              </a:rPr>
              <a:t>5.     </a:t>
            </a:r>
            <a:r>
              <a:rPr lang="en-US" sz="2000" dirty="0" smtClean="0"/>
              <a:t>Add </a:t>
            </a:r>
            <a:r>
              <a:rPr lang="en-US" sz="2000" dirty="0"/>
              <a:t>headings and sub-headings </a:t>
            </a:r>
          </a:p>
          <a:p>
            <a:pPr marL="0" indent="0">
              <a:buNone/>
            </a:pPr>
            <a:endParaRPr lang="it-IT"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2544" y="5611552"/>
            <a:ext cx="2448272" cy="1246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51204" y="5611552"/>
            <a:ext cx="1835844" cy="12464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3803812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0"/>
            <a:ext cx="8229600" cy="620688"/>
          </a:xfrm>
        </p:spPr>
        <p:style>
          <a:lnRef idx="2">
            <a:schemeClr val="accent3">
              <a:shade val="50000"/>
            </a:schemeClr>
          </a:lnRef>
          <a:fillRef idx="1">
            <a:schemeClr val="accent3"/>
          </a:fillRef>
          <a:effectRef idx="0">
            <a:schemeClr val="accent3"/>
          </a:effectRef>
          <a:fontRef idx="minor">
            <a:schemeClr val="lt1"/>
          </a:fontRef>
        </p:style>
        <p:txBody>
          <a:bodyPr>
            <a:normAutofit fontScale="90000"/>
          </a:bodyPr>
          <a:lstStyle/>
          <a:p>
            <a:r>
              <a:rPr lang="it-IT" dirty="0" smtClean="0"/>
              <a:t>PROVIDE PRE READING TASKS </a:t>
            </a:r>
            <a:endParaRPr lang="it-IT" dirty="0"/>
          </a:p>
        </p:txBody>
      </p:sp>
      <p:sp>
        <p:nvSpPr>
          <p:cNvPr id="3" name="Segnaposto contenuto 2"/>
          <p:cNvSpPr>
            <a:spLocks noGrp="1"/>
          </p:cNvSpPr>
          <p:nvPr>
            <p:ph idx="1"/>
          </p:nvPr>
        </p:nvSpPr>
        <p:spPr>
          <a:xfrm>
            <a:off x="0" y="836712"/>
            <a:ext cx="9036496" cy="5904656"/>
          </a:xfrm>
        </p:spPr>
        <p:txBody>
          <a:bodyPr>
            <a:normAutofit fontScale="92500" lnSpcReduction="20000"/>
          </a:bodyPr>
          <a:lstStyle/>
          <a:p>
            <a:pPr marL="0" indent="0">
              <a:buNone/>
            </a:pPr>
            <a:r>
              <a:rPr lang="en-US" sz="1800" dirty="0" smtClean="0"/>
              <a:t>Giving </a:t>
            </a:r>
            <a:r>
              <a:rPr lang="en-US" sz="1800" dirty="0"/>
              <a:t>tasks after students </a:t>
            </a:r>
            <a:r>
              <a:rPr lang="en-US" sz="1800" dirty="0" smtClean="0"/>
              <a:t>have read </a:t>
            </a:r>
            <a:r>
              <a:rPr lang="en-US" sz="1800" dirty="0"/>
              <a:t>a text is a memory test. Giving </a:t>
            </a:r>
            <a:r>
              <a:rPr lang="en-US" sz="1800" dirty="0" smtClean="0"/>
              <a:t>tasks before </a:t>
            </a:r>
            <a:r>
              <a:rPr lang="en-US" sz="1800" dirty="0"/>
              <a:t>reading gives students a reason </a:t>
            </a:r>
            <a:r>
              <a:rPr lang="en-US" sz="1800" dirty="0" smtClean="0"/>
              <a:t>to read </a:t>
            </a:r>
            <a:r>
              <a:rPr lang="en-US" sz="1800" dirty="0"/>
              <a:t>(to do the task), and helps to </a:t>
            </a:r>
            <a:r>
              <a:rPr lang="en-US" sz="1800" dirty="0" smtClean="0"/>
              <a:t>develop reading </a:t>
            </a:r>
            <a:r>
              <a:rPr lang="en-US" sz="1800" dirty="0"/>
              <a:t>skills and strategies like </a:t>
            </a:r>
            <a:r>
              <a:rPr lang="en-US" sz="1800" dirty="0" smtClean="0"/>
              <a:t>predicting, skimming</a:t>
            </a:r>
            <a:r>
              <a:rPr lang="en-US" sz="1800" dirty="0"/>
              <a:t>, and scanning</a:t>
            </a:r>
            <a:r>
              <a:rPr lang="en-US" sz="1800" dirty="0" smtClean="0"/>
              <a:t>.</a:t>
            </a:r>
          </a:p>
          <a:p>
            <a:pPr marL="0" indent="0">
              <a:buNone/>
            </a:pPr>
            <a:r>
              <a:rPr lang="en-US" sz="1800" dirty="0" smtClean="0"/>
              <a:t>1</a:t>
            </a:r>
            <a:r>
              <a:rPr lang="en-US" sz="1800" dirty="0"/>
              <a:t>. Ask students to put pictures about </a:t>
            </a:r>
            <a:r>
              <a:rPr lang="en-US" sz="1800" dirty="0" smtClean="0"/>
              <a:t>the text </a:t>
            </a:r>
            <a:r>
              <a:rPr lang="en-US" sz="1800" dirty="0"/>
              <a:t>into the right order.</a:t>
            </a:r>
          </a:p>
          <a:p>
            <a:pPr marL="0" indent="0">
              <a:buNone/>
            </a:pPr>
            <a:r>
              <a:rPr lang="en-US" sz="1800" dirty="0"/>
              <a:t>2. Find and discuss or ask questions </a:t>
            </a:r>
            <a:r>
              <a:rPr lang="en-US" sz="1800" dirty="0" smtClean="0"/>
              <a:t>about a </a:t>
            </a:r>
            <a:r>
              <a:rPr lang="en-US" sz="1800" dirty="0"/>
              <a:t>picture which is closely related to the</a:t>
            </a:r>
          </a:p>
          <a:p>
            <a:pPr marL="0" indent="0">
              <a:buNone/>
            </a:pPr>
            <a:r>
              <a:rPr lang="en-US" sz="1800" dirty="0"/>
              <a:t>text.</a:t>
            </a:r>
          </a:p>
          <a:p>
            <a:pPr marL="0" indent="0">
              <a:buNone/>
            </a:pPr>
            <a:r>
              <a:rPr lang="en-US" sz="1800" dirty="0"/>
              <a:t>3. Ask students to match pictures to words.</a:t>
            </a:r>
          </a:p>
          <a:p>
            <a:pPr marL="0" indent="0">
              <a:buNone/>
            </a:pPr>
            <a:r>
              <a:rPr lang="en-US" sz="1800" dirty="0"/>
              <a:t>4. Discuss what the title of the text </a:t>
            </a:r>
            <a:r>
              <a:rPr lang="en-US" sz="1800" dirty="0" smtClean="0"/>
              <a:t>might mean</a:t>
            </a:r>
            <a:r>
              <a:rPr lang="en-US" sz="1800" dirty="0"/>
              <a:t>.</a:t>
            </a:r>
          </a:p>
          <a:p>
            <a:pPr marL="0" indent="0">
              <a:buNone/>
            </a:pPr>
            <a:r>
              <a:rPr lang="en-US" sz="1800" dirty="0"/>
              <a:t>5. Talk about which words or ideas </a:t>
            </a:r>
            <a:r>
              <a:rPr lang="en-US" sz="1800" dirty="0" smtClean="0"/>
              <a:t>might appear </a:t>
            </a:r>
            <a:r>
              <a:rPr lang="en-US" sz="1800" dirty="0"/>
              <a:t>in a text with this particular title.</a:t>
            </a:r>
          </a:p>
          <a:p>
            <a:pPr marL="0" indent="0">
              <a:buNone/>
            </a:pPr>
            <a:r>
              <a:rPr lang="en-US" sz="1800" dirty="0"/>
              <a:t>6. Provide 10 words from the text and </a:t>
            </a:r>
            <a:r>
              <a:rPr lang="en-US" sz="1800" dirty="0" smtClean="0"/>
              <a:t>invite students </a:t>
            </a:r>
            <a:r>
              <a:rPr lang="en-US" sz="1800" dirty="0"/>
              <a:t>to guess what the text might be</a:t>
            </a:r>
          </a:p>
          <a:p>
            <a:pPr marL="0" indent="0">
              <a:buNone/>
            </a:pPr>
            <a:r>
              <a:rPr lang="en-US" sz="1800" dirty="0"/>
              <a:t>about.</a:t>
            </a:r>
          </a:p>
          <a:p>
            <a:pPr marL="0" indent="0">
              <a:buNone/>
            </a:pPr>
            <a:r>
              <a:rPr lang="en-US" sz="1800" dirty="0"/>
              <a:t>7. Ask students to predict the answers </a:t>
            </a:r>
            <a:r>
              <a:rPr lang="en-US" sz="1800" dirty="0" smtClean="0"/>
              <a:t>to true/false </a:t>
            </a:r>
            <a:r>
              <a:rPr lang="en-US" sz="1800" dirty="0"/>
              <a:t>questions about the content.</a:t>
            </a:r>
          </a:p>
          <a:p>
            <a:pPr marL="0" indent="0">
              <a:buNone/>
            </a:pPr>
            <a:r>
              <a:rPr lang="en-US" sz="1800" dirty="0"/>
              <a:t>Don’t tell them the answer: they </a:t>
            </a:r>
            <a:r>
              <a:rPr lang="en-US" sz="1800" dirty="0" smtClean="0"/>
              <a:t>find the answers </a:t>
            </a:r>
            <a:r>
              <a:rPr lang="en-US" sz="1800" dirty="0"/>
              <a:t>themselves while reading the</a:t>
            </a:r>
          </a:p>
          <a:p>
            <a:pPr marL="0" indent="0">
              <a:buNone/>
            </a:pPr>
            <a:r>
              <a:rPr lang="en-US" sz="1800" dirty="0"/>
              <a:t>text</a:t>
            </a:r>
            <a:r>
              <a:rPr lang="en-US" sz="1800" dirty="0" smtClean="0"/>
              <a:t>.</a:t>
            </a:r>
          </a:p>
          <a:p>
            <a:pPr marL="0" indent="0">
              <a:buNone/>
            </a:pPr>
            <a:endParaRPr lang="it-IT" sz="18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2564904"/>
            <a:ext cx="2857500" cy="1412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466479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0" y="0"/>
            <a:ext cx="8820472" cy="764704"/>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r>
              <a:rPr lang="it-IT" dirty="0" err="1"/>
              <a:t>Pre-teach</a:t>
            </a:r>
            <a:r>
              <a:rPr lang="it-IT" dirty="0"/>
              <a:t> </a:t>
            </a:r>
            <a:r>
              <a:rPr lang="it-IT" dirty="0" err="1"/>
              <a:t>content</a:t>
            </a:r>
            <a:r>
              <a:rPr lang="it-IT" dirty="0"/>
              <a:t> and/or </a:t>
            </a:r>
            <a:r>
              <a:rPr lang="it-IT" dirty="0" err="1"/>
              <a:t>language</a:t>
            </a:r>
            <a:endParaRPr lang="it-IT" dirty="0"/>
          </a:p>
        </p:txBody>
      </p:sp>
      <p:sp>
        <p:nvSpPr>
          <p:cNvPr id="3" name="Segnaposto contenuto 2"/>
          <p:cNvSpPr>
            <a:spLocks noGrp="1"/>
          </p:cNvSpPr>
          <p:nvPr>
            <p:ph idx="1"/>
          </p:nvPr>
        </p:nvSpPr>
        <p:spPr>
          <a:xfrm>
            <a:off x="0" y="620688"/>
            <a:ext cx="9144000" cy="6237312"/>
          </a:xfrm>
        </p:spPr>
        <p:txBody>
          <a:bodyPr>
            <a:normAutofit fontScale="92500" lnSpcReduction="10000"/>
          </a:bodyPr>
          <a:lstStyle/>
          <a:p>
            <a:pPr marL="0" indent="0">
              <a:buNone/>
            </a:pPr>
            <a:endParaRPr lang="en-US" sz="1800" dirty="0" smtClean="0"/>
          </a:p>
          <a:p>
            <a:pPr marL="0" indent="0">
              <a:buNone/>
            </a:pPr>
            <a:r>
              <a:rPr lang="en-US" sz="1800" dirty="0" smtClean="0"/>
              <a:t>1</a:t>
            </a:r>
            <a:r>
              <a:rPr lang="en-US" sz="2000" dirty="0"/>
              <a:t>. Write on the board, explain and </a:t>
            </a:r>
            <a:r>
              <a:rPr lang="en-US" sz="2000" dirty="0" smtClean="0"/>
              <a:t>illustrate the </a:t>
            </a:r>
            <a:r>
              <a:rPr lang="en-US" sz="2000" dirty="0"/>
              <a:t>vital new keywords that students</a:t>
            </a:r>
          </a:p>
          <a:p>
            <a:pPr marL="0" indent="0">
              <a:buNone/>
            </a:pPr>
            <a:r>
              <a:rPr lang="en-US" sz="2000" dirty="0"/>
              <a:t>need to know in advance.</a:t>
            </a:r>
          </a:p>
          <a:p>
            <a:pPr marL="0" indent="0">
              <a:buNone/>
            </a:pPr>
            <a:r>
              <a:rPr lang="en-US" sz="2000" dirty="0"/>
              <a:t>2. Ask students to guess the story or </a:t>
            </a:r>
            <a:r>
              <a:rPr lang="en-US" sz="2000" dirty="0" smtClean="0"/>
              <a:t>contents of </a:t>
            </a:r>
            <a:r>
              <a:rPr lang="en-US" sz="2000" dirty="0"/>
              <a:t>the text from the pre-taught new</a:t>
            </a:r>
          </a:p>
          <a:p>
            <a:pPr marL="0" indent="0">
              <a:buNone/>
            </a:pPr>
            <a:r>
              <a:rPr lang="en-US" sz="2000" dirty="0"/>
              <a:t>vocabulary.</a:t>
            </a:r>
          </a:p>
          <a:p>
            <a:pPr marL="0" indent="0">
              <a:buNone/>
            </a:pPr>
            <a:r>
              <a:rPr lang="en-US" sz="2000" dirty="0"/>
              <a:t>3. Put the new key words on the board: </a:t>
            </a:r>
            <a:r>
              <a:rPr lang="en-US" sz="2000" dirty="0" smtClean="0"/>
              <a:t>students guess </a:t>
            </a:r>
            <a:r>
              <a:rPr lang="en-US" sz="2000" dirty="0"/>
              <a:t>their meaning.</a:t>
            </a:r>
          </a:p>
          <a:p>
            <a:pPr marL="0" indent="0">
              <a:buNone/>
            </a:pPr>
            <a:r>
              <a:rPr lang="en-US" sz="2000" dirty="0"/>
              <a:t>4. After you have pre-taught the </a:t>
            </a:r>
            <a:r>
              <a:rPr lang="en-US" sz="2000" dirty="0" smtClean="0"/>
              <a:t>keywords, ask </a:t>
            </a:r>
            <a:r>
              <a:rPr lang="en-US" sz="2000" dirty="0"/>
              <a:t>students to predict other words</a:t>
            </a:r>
          </a:p>
          <a:p>
            <a:pPr marL="0" indent="0">
              <a:buNone/>
            </a:pPr>
            <a:r>
              <a:rPr lang="en-US" sz="2000" dirty="0"/>
              <a:t>which might appear in the text.</a:t>
            </a:r>
          </a:p>
          <a:p>
            <a:pPr marL="0" indent="0">
              <a:buNone/>
            </a:pPr>
            <a:r>
              <a:rPr lang="en-US" sz="2000" dirty="0"/>
              <a:t>5. Pre-teach a grammar point in the </a:t>
            </a:r>
            <a:r>
              <a:rPr lang="en-US" sz="2000" dirty="0" smtClean="0"/>
              <a:t>text (e.g</a:t>
            </a:r>
            <a:r>
              <a:rPr lang="en-US" sz="2000" dirty="0"/>
              <a:t>. conditionals if the text is about a</a:t>
            </a:r>
          </a:p>
          <a:p>
            <a:pPr marL="0" indent="0">
              <a:buNone/>
            </a:pPr>
            <a:r>
              <a:rPr lang="en-US" sz="2000" dirty="0"/>
              <a:t>hypothesis, or comparisons if the </a:t>
            </a:r>
            <a:r>
              <a:rPr lang="en-US" sz="2000" dirty="0" smtClean="0"/>
              <a:t>text discusses </a:t>
            </a:r>
            <a:r>
              <a:rPr lang="en-US" sz="2000" dirty="0"/>
              <a:t>similarities or differences between</a:t>
            </a:r>
          </a:p>
          <a:p>
            <a:pPr marL="0" indent="0">
              <a:buNone/>
            </a:pPr>
            <a:r>
              <a:rPr lang="en-US" sz="2000" dirty="0"/>
              <a:t>concepts).</a:t>
            </a:r>
          </a:p>
          <a:p>
            <a:pPr marL="0" indent="0">
              <a:buNone/>
            </a:pPr>
            <a:r>
              <a:rPr lang="en-US" sz="2000" dirty="0"/>
              <a:t>6. Talk about cultural information </a:t>
            </a:r>
            <a:r>
              <a:rPr lang="en-US" sz="2000" dirty="0" smtClean="0"/>
              <a:t>which students </a:t>
            </a:r>
            <a:r>
              <a:rPr lang="en-US" sz="2000" dirty="0"/>
              <a:t>might not be aware of.</a:t>
            </a:r>
            <a:endParaRPr lang="it-IT" sz="20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99096" y="2492896"/>
            <a:ext cx="1224136" cy="115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61639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683568" y="0"/>
            <a:ext cx="7776864" cy="548680"/>
          </a:xfrm>
        </p:spPr>
        <p:style>
          <a:lnRef idx="0">
            <a:schemeClr val="accent6"/>
          </a:lnRef>
          <a:fillRef idx="3">
            <a:schemeClr val="accent6"/>
          </a:fillRef>
          <a:effectRef idx="3">
            <a:schemeClr val="accent6"/>
          </a:effectRef>
          <a:fontRef idx="minor">
            <a:schemeClr val="lt1"/>
          </a:fontRef>
        </p:style>
        <p:txBody>
          <a:bodyPr>
            <a:normAutofit fontScale="90000"/>
          </a:bodyPr>
          <a:lstStyle/>
          <a:p>
            <a:r>
              <a:rPr lang="it-IT" dirty="0" smtClean="0"/>
              <a:t>SHAPE </a:t>
            </a:r>
            <a:endParaRPr lang="it-IT" dirty="0"/>
          </a:p>
        </p:txBody>
      </p:sp>
      <p:sp>
        <p:nvSpPr>
          <p:cNvPr id="3" name="Segnaposto contenuto 2"/>
          <p:cNvSpPr>
            <a:spLocks noGrp="1"/>
          </p:cNvSpPr>
          <p:nvPr>
            <p:ph idx="1"/>
          </p:nvPr>
        </p:nvSpPr>
        <p:spPr>
          <a:xfrm>
            <a:off x="0" y="548680"/>
            <a:ext cx="9144000" cy="6309320"/>
          </a:xfrm>
        </p:spPr>
        <p:txBody>
          <a:bodyPr>
            <a:normAutofit fontScale="92500" lnSpcReduction="20000"/>
          </a:bodyPr>
          <a:lstStyle/>
          <a:p>
            <a:pPr marL="0" indent="0" algn="just">
              <a:buNone/>
            </a:pPr>
            <a:r>
              <a:rPr lang="en-US" sz="2000" dirty="0"/>
              <a:t>The fourth S involves looking at the </a:t>
            </a:r>
            <a:r>
              <a:rPr lang="en-US" sz="2000" dirty="0" smtClean="0"/>
              <a:t>shape of </a:t>
            </a:r>
            <a:r>
              <a:rPr lang="en-US" sz="2000" dirty="0"/>
              <a:t>a text - its </a:t>
            </a:r>
            <a:r>
              <a:rPr lang="en-US" sz="2000" b="1" dirty="0"/>
              <a:t>format and </a:t>
            </a:r>
            <a:r>
              <a:rPr lang="en-US" sz="2000" b="1" dirty="0" smtClean="0"/>
              <a:t>layout</a:t>
            </a:r>
            <a:r>
              <a:rPr lang="en-US" sz="2000" dirty="0" smtClean="0"/>
              <a:t>. A clear layout helps reading considerably, too. </a:t>
            </a:r>
            <a:r>
              <a:rPr lang="en-US" sz="2000" dirty="0"/>
              <a:t>Here are some layout tips:</a:t>
            </a:r>
          </a:p>
          <a:p>
            <a:pPr marL="0" indent="0" algn="just">
              <a:buNone/>
            </a:pPr>
            <a:r>
              <a:rPr lang="en-US" sz="2000" dirty="0"/>
              <a:t>1</a:t>
            </a:r>
            <a:r>
              <a:rPr lang="en-US" sz="2000" i="1" dirty="0"/>
              <a:t>. Present related points in a list rather </a:t>
            </a:r>
            <a:r>
              <a:rPr lang="en-US" sz="2000" i="1" dirty="0" smtClean="0"/>
              <a:t>than a </a:t>
            </a:r>
            <a:r>
              <a:rPr lang="en-US" sz="2000" i="1" dirty="0"/>
              <a:t>long paragraph.</a:t>
            </a:r>
          </a:p>
          <a:p>
            <a:pPr marL="0" indent="0" algn="just">
              <a:buNone/>
            </a:pPr>
            <a:r>
              <a:rPr lang="en-US" sz="2000" dirty="0"/>
              <a:t>2. </a:t>
            </a:r>
            <a:r>
              <a:rPr lang="en-US" sz="2000" i="1" dirty="0"/>
              <a:t>Avoid many columns on one page.</a:t>
            </a:r>
          </a:p>
          <a:p>
            <a:pPr marL="0" indent="0" algn="just">
              <a:buNone/>
            </a:pPr>
            <a:r>
              <a:rPr lang="en-US" sz="2000" dirty="0"/>
              <a:t>3. </a:t>
            </a:r>
            <a:r>
              <a:rPr lang="en-US" sz="2000" i="1" dirty="0"/>
              <a:t>Use numbered lists rather than bullets.</a:t>
            </a:r>
          </a:p>
          <a:p>
            <a:pPr marL="0" indent="0" algn="just">
              <a:buNone/>
            </a:pPr>
            <a:endParaRPr lang="en-US" sz="2000" dirty="0" smtClean="0"/>
          </a:p>
          <a:p>
            <a:pPr marL="0" indent="0" algn="just">
              <a:buNone/>
            </a:pPr>
            <a:endParaRPr lang="en-US" sz="2000" dirty="0"/>
          </a:p>
          <a:p>
            <a:pPr marL="0" indent="0" algn="just">
              <a:buNone/>
            </a:pPr>
            <a:endParaRPr lang="en-US" sz="2000" dirty="0" smtClean="0"/>
          </a:p>
          <a:p>
            <a:pPr marL="0" indent="0" algn="just">
              <a:buNone/>
            </a:pPr>
            <a:endParaRPr lang="en-US" sz="2000" dirty="0"/>
          </a:p>
          <a:p>
            <a:pPr marL="0" indent="0" algn="just">
              <a:buNone/>
            </a:pPr>
            <a:r>
              <a:rPr lang="en-US" sz="2000" dirty="0" smtClean="0"/>
              <a:t>4</a:t>
            </a:r>
            <a:r>
              <a:rPr lang="en-US" sz="2000" dirty="0"/>
              <a:t>. </a:t>
            </a:r>
            <a:r>
              <a:rPr lang="en-US" sz="2000" i="1" dirty="0"/>
              <a:t>Create more space between lines (1.5 </a:t>
            </a:r>
            <a:r>
              <a:rPr lang="en-US" sz="2000" i="1" dirty="0" smtClean="0"/>
              <a:t>to 2 </a:t>
            </a:r>
            <a:r>
              <a:rPr lang="en-US" sz="2000" i="1" dirty="0"/>
              <a:t>times line spacing).</a:t>
            </a:r>
          </a:p>
          <a:p>
            <a:pPr marL="0" indent="0" algn="just">
              <a:buNone/>
            </a:pPr>
            <a:r>
              <a:rPr lang="en-US" sz="2000" dirty="0"/>
              <a:t>5. </a:t>
            </a:r>
            <a:r>
              <a:rPr lang="en-US" sz="2000" i="1" dirty="0"/>
              <a:t>Don’t split words at the end of the line </a:t>
            </a:r>
            <a:r>
              <a:rPr lang="en-US" sz="2000" i="1" dirty="0" smtClean="0"/>
              <a:t>– this </a:t>
            </a:r>
            <a:r>
              <a:rPr lang="en-US" sz="2000" i="1" dirty="0"/>
              <a:t>can slow down reading speed </a:t>
            </a:r>
            <a:r>
              <a:rPr lang="en-US" sz="2000" i="1" dirty="0" smtClean="0"/>
              <a:t>and rules </a:t>
            </a:r>
            <a:r>
              <a:rPr lang="en-US" sz="2000" i="1" dirty="0"/>
              <a:t>about splitting words in English </a:t>
            </a:r>
            <a:r>
              <a:rPr lang="en-US" sz="2000" i="1" dirty="0" smtClean="0"/>
              <a:t>are complicated.</a:t>
            </a:r>
          </a:p>
          <a:p>
            <a:pPr marL="0" indent="0" algn="just">
              <a:buNone/>
            </a:pPr>
            <a:r>
              <a:rPr lang="en-US" sz="2000" dirty="0" smtClean="0"/>
              <a:t>6</a:t>
            </a:r>
            <a:r>
              <a:rPr lang="en-US" sz="2000" dirty="0"/>
              <a:t>. </a:t>
            </a:r>
            <a:r>
              <a:rPr lang="en-US" sz="2000" i="1" dirty="0"/>
              <a:t>Illustrate your input. Use pictures, </a:t>
            </a:r>
            <a:r>
              <a:rPr lang="en-US" sz="2000" i="1" dirty="0" smtClean="0"/>
              <a:t>icons and </a:t>
            </a:r>
            <a:r>
              <a:rPr lang="en-US" sz="2000" i="1" dirty="0"/>
              <a:t>symbols. Illustrations must be </a:t>
            </a:r>
            <a:r>
              <a:rPr lang="en-US" sz="2000" i="1" dirty="0" smtClean="0"/>
              <a:t>clear, precise </a:t>
            </a:r>
            <a:r>
              <a:rPr lang="en-US" sz="2000" i="1" dirty="0"/>
              <a:t>and in </a:t>
            </a:r>
            <a:r>
              <a:rPr lang="en-US" sz="2000" i="1" dirty="0" err="1"/>
              <a:t>colour</a:t>
            </a:r>
            <a:r>
              <a:rPr lang="en-US" sz="2000" i="1" dirty="0"/>
              <a:t> if possible and </a:t>
            </a:r>
            <a:r>
              <a:rPr lang="en-US" sz="2000" i="1" dirty="0" smtClean="0"/>
              <a:t>be accompanied </a:t>
            </a:r>
            <a:r>
              <a:rPr lang="en-US" sz="2000" i="1" dirty="0"/>
              <a:t>with a brief and simple </a:t>
            </a:r>
            <a:r>
              <a:rPr lang="en-US" sz="2000" i="1" dirty="0" smtClean="0"/>
              <a:t>explanatory text </a:t>
            </a:r>
            <a:r>
              <a:rPr lang="en-US" sz="2000" i="1" dirty="0"/>
              <a:t>and title</a:t>
            </a:r>
            <a:r>
              <a:rPr lang="en-US" sz="2000" i="1" dirty="0" smtClean="0"/>
              <a:t>.</a:t>
            </a:r>
          </a:p>
          <a:p>
            <a:pPr marL="0" indent="0">
              <a:buNone/>
            </a:pPr>
            <a:endParaRPr lang="it-IT" sz="1600" dirty="0"/>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1680" y="2636912"/>
            <a:ext cx="5040560" cy="1944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4020910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38138"/>
          </a:xfrm>
          <a:solidFill>
            <a:srgbClr val="FFC000"/>
          </a:solidFill>
        </p:spPr>
        <p:txBody>
          <a:bodyPr>
            <a:noAutofit/>
          </a:bodyPr>
          <a:lstStyle/>
          <a:p>
            <a:r>
              <a:rPr lang="it-IT" sz="3600" dirty="0" smtClean="0"/>
              <a:t>READIBILITY: </a:t>
            </a:r>
            <a:br>
              <a:rPr lang="it-IT" sz="3600" dirty="0" smtClean="0"/>
            </a:br>
            <a:r>
              <a:rPr lang="en-US" sz="3600" dirty="0" smtClean="0"/>
              <a:t>Let's </a:t>
            </a:r>
            <a:r>
              <a:rPr lang="en-US" sz="3600" dirty="0"/>
              <a:t>make the unreadable readable</a:t>
            </a:r>
            <a:endParaRPr lang="it-IT" sz="3600" dirty="0"/>
          </a:p>
        </p:txBody>
      </p:sp>
      <p:sp>
        <p:nvSpPr>
          <p:cNvPr id="3" name="Segnaposto contenuto 2"/>
          <p:cNvSpPr>
            <a:spLocks noGrp="1"/>
          </p:cNvSpPr>
          <p:nvPr>
            <p:ph idx="1"/>
          </p:nvPr>
        </p:nvSpPr>
        <p:spPr>
          <a:xfrm>
            <a:off x="0" y="1772816"/>
            <a:ext cx="9036496" cy="5085184"/>
          </a:xfrm>
        </p:spPr>
        <p:txBody>
          <a:bodyPr/>
          <a:lstStyle/>
          <a:p>
            <a:pPr marL="0" indent="0">
              <a:buNone/>
            </a:pPr>
            <a:r>
              <a:rPr lang="it-IT" dirty="0" err="1" smtClean="0"/>
              <a:t>Check</a:t>
            </a:r>
            <a:r>
              <a:rPr lang="it-IT" dirty="0" smtClean="0"/>
              <a:t> </a:t>
            </a:r>
            <a:r>
              <a:rPr lang="it-IT" dirty="0" err="1" smtClean="0"/>
              <a:t>how</a:t>
            </a:r>
            <a:r>
              <a:rPr lang="it-IT" dirty="0" smtClean="0"/>
              <a:t> </a:t>
            </a:r>
            <a:r>
              <a:rPr lang="it-IT" dirty="0" err="1" smtClean="0"/>
              <a:t>readable</a:t>
            </a:r>
            <a:r>
              <a:rPr lang="it-IT" dirty="0" smtClean="0"/>
              <a:t> the text </a:t>
            </a:r>
            <a:r>
              <a:rPr lang="it-IT" dirty="0" err="1" smtClean="0"/>
              <a:t>you</a:t>
            </a:r>
            <a:r>
              <a:rPr lang="it-IT" dirty="0" smtClean="0"/>
              <a:t> </a:t>
            </a:r>
            <a:r>
              <a:rPr lang="it-IT" dirty="0" err="1" smtClean="0"/>
              <a:t>have</a:t>
            </a:r>
            <a:r>
              <a:rPr lang="it-IT" dirty="0" smtClean="0"/>
              <a:t> </a:t>
            </a:r>
            <a:r>
              <a:rPr lang="it-IT" dirty="0" err="1" smtClean="0"/>
              <a:t>chosen</a:t>
            </a:r>
            <a:r>
              <a:rPr lang="it-IT" dirty="0" smtClean="0"/>
              <a:t> </a:t>
            </a:r>
            <a:r>
              <a:rPr lang="it-IT" dirty="0" err="1" smtClean="0"/>
              <a:t>is</a:t>
            </a:r>
            <a:r>
              <a:rPr lang="it-IT" dirty="0" smtClean="0"/>
              <a:t> </a:t>
            </a:r>
            <a:r>
              <a:rPr lang="it-IT" dirty="0" err="1" smtClean="0"/>
              <a:t>before</a:t>
            </a:r>
            <a:r>
              <a:rPr lang="it-IT" dirty="0" smtClean="0"/>
              <a:t> </a:t>
            </a:r>
            <a:r>
              <a:rPr lang="it-IT" dirty="0" err="1" smtClean="0"/>
              <a:t>giving</a:t>
            </a:r>
            <a:r>
              <a:rPr lang="it-IT" dirty="0" smtClean="0"/>
              <a:t> </a:t>
            </a:r>
            <a:r>
              <a:rPr lang="it-IT" dirty="0" err="1" smtClean="0"/>
              <a:t>it</a:t>
            </a:r>
            <a:r>
              <a:rPr lang="it-IT" dirty="0" smtClean="0"/>
              <a:t> </a:t>
            </a:r>
            <a:r>
              <a:rPr lang="it-IT" dirty="0" err="1" smtClean="0"/>
              <a:t>as</a:t>
            </a:r>
            <a:r>
              <a:rPr lang="it-IT" dirty="0" smtClean="0"/>
              <a:t> </a:t>
            </a:r>
            <a:r>
              <a:rPr lang="it-IT" dirty="0" err="1" smtClean="0"/>
              <a:t>study</a:t>
            </a:r>
            <a:r>
              <a:rPr lang="it-IT" dirty="0" smtClean="0"/>
              <a:t> </a:t>
            </a:r>
            <a:r>
              <a:rPr lang="it-IT" dirty="0" err="1" smtClean="0"/>
              <a:t>material</a:t>
            </a:r>
            <a:r>
              <a:rPr lang="it-IT" dirty="0" smtClean="0"/>
              <a:t> to </a:t>
            </a:r>
            <a:r>
              <a:rPr lang="it-IT" dirty="0" err="1" smtClean="0"/>
              <a:t>your</a:t>
            </a:r>
            <a:r>
              <a:rPr lang="it-IT" dirty="0" smtClean="0"/>
              <a:t> </a:t>
            </a:r>
            <a:r>
              <a:rPr lang="it-IT" dirty="0" err="1" smtClean="0"/>
              <a:t>students</a:t>
            </a:r>
            <a:r>
              <a:rPr lang="it-IT" dirty="0" smtClean="0"/>
              <a:t>.</a:t>
            </a:r>
          </a:p>
          <a:p>
            <a:pPr marL="0" indent="0">
              <a:buNone/>
            </a:pPr>
            <a:r>
              <a:rPr lang="it-IT" dirty="0"/>
              <a:t>Use:  http://read-able.com/ </a:t>
            </a:r>
            <a:r>
              <a:rPr lang="it-IT" dirty="0" smtClean="0"/>
              <a:t> a free </a:t>
            </a:r>
            <a:r>
              <a:rPr lang="it-IT" dirty="0" err="1" smtClean="0"/>
              <a:t>readibility</a:t>
            </a:r>
            <a:r>
              <a:rPr lang="it-IT" dirty="0" smtClean="0"/>
              <a:t> test </a:t>
            </a:r>
            <a:r>
              <a:rPr lang="it-IT" dirty="0" err="1" smtClean="0"/>
              <a:t>tool</a:t>
            </a:r>
            <a:r>
              <a:rPr lang="it-IT" dirty="0" smtClean="0"/>
              <a:t> </a:t>
            </a:r>
          </a:p>
          <a:p>
            <a:pPr marL="0" indent="0">
              <a:buNone/>
            </a:pPr>
            <a:r>
              <a:rPr lang="it-IT" dirty="0" smtClean="0"/>
              <a:t> </a:t>
            </a:r>
            <a:endParaRPr lang="it-IT" dirty="0"/>
          </a:p>
        </p:txBody>
      </p:sp>
      <p:pic>
        <p:nvPicPr>
          <p:cNvPr id="4" name="Immagin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3568" y="3861048"/>
            <a:ext cx="2808312" cy="2520280"/>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3582873"/>
            <a:ext cx="3888432" cy="30144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963710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476672"/>
            <a:ext cx="8229600" cy="864096"/>
          </a:xfrm>
        </p:spPr>
        <p:style>
          <a:lnRef idx="1">
            <a:schemeClr val="accent5"/>
          </a:lnRef>
          <a:fillRef idx="3">
            <a:schemeClr val="accent5"/>
          </a:fillRef>
          <a:effectRef idx="2">
            <a:schemeClr val="accent5"/>
          </a:effectRef>
          <a:fontRef idx="minor">
            <a:schemeClr val="lt1"/>
          </a:fontRef>
        </p:style>
        <p:txBody>
          <a:bodyPr/>
          <a:lstStyle/>
          <a:p>
            <a:r>
              <a:rPr lang="it-IT" sz="4000" dirty="0" smtClean="0"/>
              <a:t>REWORDIFY </a:t>
            </a:r>
            <a:r>
              <a:rPr lang="it-IT" sz="4000" dirty="0" err="1" smtClean="0"/>
              <a:t>your</a:t>
            </a:r>
            <a:r>
              <a:rPr lang="it-IT" sz="4000" dirty="0" smtClean="0"/>
              <a:t> web text </a:t>
            </a:r>
            <a:r>
              <a:rPr lang="it-IT" sz="4000" dirty="0" err="1" smtClean="0"/>
              <a:t>now</a:t>
            </a:r>
            <a:r>
              <a:rPr lang="it-IT" sz="4000" dirty="0" smtClean="0"/>
              <a:t>! </a:t>
            </a:r>
            <a:endParaRPr lang="it-IT" sz="4000" dirty="0"/>
          </a:p>
        </p:txBody>
      </p:sp>
      <p:sp>
        <p:nvSpPr>
          <p:cNvPr id="3" name="Segnaposto contenuto 2"/>
          <p:cNvSpPr>
            <a:spLocks noGrp="1"/>
          </p:cNvSpPr>
          <p:nvPr>
            <p:ph idx="1"/>
          </p:nvPr>
        </p:nvSpPr>
        <p:spPr/>
        <p:txBody>
          <a:bodyPr/>
          <a:lstStyle/>
          <a:p>
            <a:endParaRPr lang="it-IT"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76184"/>
            <a:ext cx="8136903" cy="11327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256" y="2852936"/>
            <a:ext cx="8280920" cy="32403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62970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93204" y="116632"/>
            <a:ext cx="8229600" cy="922114"/>
          </a:xfrm>
        </p:spPr>
        <p:style>
          <a:lnRef idx="1">
            <a:schemeClr val="accent2"/>
          </a:lnRef>
          <a:fillRef idx="3">
            <a:schemeClr val="accent2"/>
          </a:fillRef>
          <a:effectRef idx="2">
            <a:schemeClr val="accent2"/>
          </a:effectRef>
          <a:fontRef idx="minor">
            <a:schemeClr val="lt1"/>
          </a:fontRef>
        </p:style>
        <p:txBody>
          <a:bodyPr>
            <a:noAutofit/>
          </a:bodyPr>
          <a:lstStyle/>
          <a:p>
            <a:r>
              <a:rPr lang="it-IT" sz="2800" dirty="0" smtClean="0"/>
              <a:t>SELECT AND ADAPT YOUR TEXT AND CREATE ACTIVITY </a:t>
            </a:r>
            <a:endParaRPr lang="it-IT" sz="2800" dirty="0"/>
          </a:p>
        </p:txBody>
      </p:sp>
      <p:sp>
        <p:nvSpPr>
          <p:cNvPr id="3" name="Segnaposto contenuto 2"/>
          <p:cNvSpPr>
            <a:spLocks noGrp="1"/>
          </p:cNvSpPr>
          <p:nvPr>
            <p:ph idx="1"/>
          </p:nvPr>
        </p:nvSpPr>
        <p:spPr>
          <a:xfrm>
            <a:off x="107504" y="1196752"/>
            <a:ext cx="8856984" cy="5544616"/>
          </a:xfrm>
        </p:spPr>
        <p:txBody>
          <a:bodyPr>
            <a:noAutofit/>
          </a:bodyPr>
          <a:lstStyle/>
          <a:p>
            <a:pPr marL="0" indent="0">
              <a:buNone/>
            </a:pPr>
            <a:r>
              <a:rPr lang="en-US" sz="2000" dirty="0">
                <a:latin typeface="Times New Roman" pitchFamily="18" charset="0"/>
                <a:cs typeface="Times New Roman" pitchFamily="18" charset="0"/>
              </a:rPr>
              <a:t>C</a:t>
            </a:r>
            <a:r>
              <a:rPr lang="en-US" sz="2000" dirty="0" smtClean="0">
                <a:latin typeface="Times New Roman" pitchFamily="18" charset="0"/>
                <a:cs typeface="Times New Roman" pitchFamily="18" charset="0"/>
              </a:rPr>
              <a:t>hoose a web page text with  a </a:t>
            </a:r>
            <a:r>
              <a:rPr lang="en-US" sz="2000" b="1" dirty="0" smtClean="0">
                <a:latin typeface="Times New Roman" pitchFamily="18" charset="0"/>
                <a:cs typeface="Times New Roman" pitchFamily="18" charset="0"/>
              </a:rPr>
              <a:t>low</a:t>
            </a:r>
            <a:r>
              <a:rPr lang="en-US" sz="2000" dirty="0" smtClean="0">
                <a:latin typeface="Times New Roman" pitchFamily="18" charset="0"/>
                <a:cs typeface="Times New Roman" pitchFamily="18" charset="0"/>
              </a:rPr>
              <a:t> readability level (test it by </a:t>
            </a:r>
            <a:r>
              <a:rPr lang="en-US" sz="2000" dirty="0" smtClean="0">
                <a:latin typeface="Times New Roman" pitchFamily="18" charset="0"/>
                <a:cs typeface="Times New Roman" pitchFamily="18" charset="0"/>
                <a:hlinkClick r:id="rId2"/>
              </a:rPr>
              <a:t>http</a:t>
            </a:r>
            <a:r>
              <a:rPr lang="en-US" sz="2000" dirty="0">
                <a:latin typeface="Times New Roman" pitchFamily="18" charset="0"/>
                <a:cs typeface="Times New Roman" pitchFamily="18" charset="0"/>
                <a:hlinkClick r:id="rId2"/>
              </a:rPr>
              <a:t>://read-able.com</a:t>
            </a:r>
            <a:r>
              <a:rPr lang="en-US" sz="2000" dirty="0" smtClean="0">
                <a:latin typeface="Times New Roman" pitchFamily="18" charset="0"/>
                <a:cs typeface="Times New Roman" pitchFamily="18" charset="0"/>
                <a:hlinkClick r:id="rId2"/>
              </a:rPr>
              <a:t>/</a:t>
            </a:r>
            <a:r>
              <a:rPr lang="en-US" sz="2000" dirty="0" smtClean="0">
                <a:latin typeface="Times New Roman" pitchFamily="18" charset="0"/>
                <a:cs typeface="Times New Roman" pitchFamily="18" charset="0"/>
              </a:rPr>
              <a:t>) which </a:t>
            </a:r>
            <a:r>
              <a:rPr lang="en-US" sz="2000" dirty="0">
                <a:latin typeface="Times New Roman" pitchFamily="18" charset="0"/>
                <a:cs typeface="Times New Roman" pitchFamily="18" charset="0"/>
              </a:rPr>
              <a:t>you would like to use for your assignment topic </a:t>
            </a:r>
            <a:r>
              <a:rPr lang="en-US" sz="2000" dirty="0" smtClean="0">
                <a:latin typeface="Times New Roman" pitchFamily="18" charset="0"/>
                <a:cs typeface="Times New Roman" pitchFamily="18" charset="0"/>
              </a:rPr>
              <a:t>in a CLIL lesson and </a:t>
            </a:r>
            <a:r>
              <a:rPr lang="en-US" sz="2000" dirty="0">
                <a:latin typeface="Times New Roman" pitchFamily="18" charset="0"/>
                <a:cs typeface="Times New Roman" pitchFamily="18" charset="0"/>
              </a:rPr>
              <a:t>make it more accessible to your </a:t>
            </a:r>
            <a:r>
              <a:rPr lang="en-US" sz="2000" dirty="0" smtClean="0">
                <a:latin typeface="Times New Roman" pitchFamily="18" charset="0"/>
                <a:cs typeface="Times New Roman" pitchFamily="18" charset="0"/>
              </a:rPr>
              <a:t>students providing pre-reading tasks and shaping its format and layout to make it clear. </a:t>
            </a:r>
            <a:r>
              <a:rPr lang="en-US" sz="2000" b="1" u="sng" dirty="0" smtClean="0">
                <a:latin typeface="Times New Roman" pitchFamily="18" charset="0"/>
                <a:cs typeface="Times New Roman" pitchFamily="18" charset="0"/>
              </a:rPr>
              <a:t>Follow</a:t>
            </a:r>
            <a:r>
              <a:rPr lang="it-IT" sz="2000" b="1" u="sng" dirty="0" smtClean="0">
                <a:latin typeface="Times New Roman" pitchFamily="18" charset="0"/>
                <a:cs typeface="Times New Roman" pitchFamily="18" charset="0"/>
              </a:rPr>
              <a:t> the 4 S’s  MODEL and use   </a:t>
            </a:r>
            <a:r>
              <a:rPr lang="en-US" sz="2000" b="1" dirty="0">
                <a:latin typeface="Times New Roman" pitchFamily="18" charset="0"/>
                <a:cs typeface="Times New Roman" pitchFamily="18" charset="0"/>
                <a:hlinkClick r:id="rId3"/>
              </a:rPr>
              <a:t>https://rewordify.com</a:t>
            </a:r>
            <a:r>
              <a:rPr lang="en-US" sz="2000" b="1" dirty="0" smtClean="0">
                <a:latin typeface="Times New Roman" pitchFamily="18" charset="0"/>
                <a:cs typeface="Times New Roman" pitchFamily="18" charset="0"/>
                <a:hlinkClick r:id="rId3"/>
              </a:rPr>
              <a:t>/</a:t>
            </a:r>
            <a:r>
              <a:rPr lang="en-US" sz="2000" b="1" dirty="0">
                <a:latin typeface="Times New Roman" pitchFamily="18" charset="0"/>
                <a:cs typeface="Times New Roman" pitchFamily="18" charset="0"/>
              </a:rPr>
              <a:t>. </a:t>
            </a:r>
            <a:r>
              <a:rPr lang="en-US" sz="2000" dirty="0">
                <a:latin typeface="Times New Roman" pitchFamily="18" charset="0"/>
                <a:cs typeface="Times New Roman" pitchFamily="18" charset="0"/>
              </a:rPr>
              <a:t>Copy both ‘before’ and ‘after’  </a:t>
            </a:r>
            <a:r>
              <a:rPr lang="en-US" sz="2000" dirty="0" smtClean="0">
                <a:latin typeface="Times New Roman" pitchFamily="18" charset="0"/>
                <a:cs typeface="Times New Roman" pitchFamily="18" charset="0"/>
              </a:rPr>
              <a:t>texts in the forum dedicated area.  To complete your task you can add  graphical organizers collected in the </a:t>
            </a:r>
            <a:r>
              <a:rPr lang="en-US" sz="2000" dirty="0">
                <a:latin typeface="Times New Roman" pitchFamily="18" charset="0"/>
                <a:cs typeface="Times New Roman" pitchFamily="18" charset="0"/>
              </a:rPr>
              <a:t>M</a:t>
            </a:r>
            <a:r>
              <a:rPr lang="en-US" sz="2000" dirty="0" smtClean="0">
                <a:latin typeface="Times New Roman" pitchFamily="18" charset="0"/>
                <a:cs typeface="Times New Roman" pitchFamily="18" charset="0"/>
              </a:rPr>
              <a:t>oodle Lab Area and all the multimodal input you gather in the web as supplement</a:t>
            </a:r>
            <a:r>
              <a:rPr lang="en-US" sz="2000" dirty="0">
                <a:latin typeface="Times New Roman" pitchFamily="18" charset="0"/>
                <a:cs typeface="Times New Roman" pitchFamily="18" charset="0"/>
              </a:rPr>
              <a:t>. (</a:t>
            </a:r>
            <a:r>
              <a:rPr lang="en-US" sz="2000" dirty="0" smtClean="0">
                <a:latin typeface="Times New Roman" pitchFamily="18" charset="0"/>
                <a:cs typeface="Times New Roman" pitchFamily="18" charset="0"/>
              </a:rPr>
              <a:t>picture</a:t>
            </a:r>
            <a:r>
              <a:rPr lang="en-US" sz="2000" dirty="0">
                <a:latin typeface="Times New Roman" pitchFamily="18" charset="0"/>
                <a:cs typeface="Times New Roman" pitchFamily="18" charset="0"/>
              </a:rPr>
              <a:t>, photograph, reproduction of a piece of </a:t>
            </a:r>
            <a:r>
              <a:rPr lang="en-US" sz="2000" dirty="0" smtClean="0">
                <a:latin typeface="Times New Roman" pitchFamily="18" charset="0"/>
                <a:cs typeface="Times New Roman" pitchFamily="18" charset="0"/>
              </a:rPr>
              <a:t>art, </a:t>
            </a:r>
            <a:r>
              <a:rPr lang="en-US" sz="2000" dirty="0">
                <a:latin typeface="Times New Roman" pitchFamily="18" charset="0"/>
                <a:cs typeface="Times New Roman" pitchFamily="18" charset="0"/>
              </a:rPr>
              <a:t>an interesting video, </a:t>
            </a:r>
            <a:r>
              <a:rPr lang="en-US" sz="2000" dirty="0" smtClean="0">
                <a:latin typeface="Times New Roman" pitchFamily="18" charset="0"/>
                <a:cs typeface="Times New Roman" pitchFamily="18" charset="0"/>
              </a:rPr>
              <a:t>additional </a:t>
            </a:r>
            <a:r>
              <a:rPr lang="en-US" sz="2000" dirty="0">
                <a:latin typeface="Times New Roman" pitchFamily="18" charset="0"/>
                <a:cs typeface="Times New Roman" pitchFamily="18" charset="0"/>
              </a:rPr>
              <a:t>visual keys, such as data, charts or </a:t>
            </a:r>
            <a:r>
              <a:rPr lang="en-US" sz="2000" dirty="0" smtClean="0">
                <a:latin typeface="Times New Roman" pitchFamily="18" charset="0"/>
                <a:cs typeface="Times New Roman" pitchFamily="18" charset="0"/>
              </a:rPr>
              <a:t>graphs, and so on). </a:t>
            </a:r>
            <a:r>
              <a:rPr lang="en-US" sz="2000" dirty="0">
                <a:latin typeface="Times New Roman" pitchFamily="18" charset="0"/>
                <a:cs typeface="Times New Roman" pitchFamily="18" charset="0"/>
              </a:rPr>
              <a:t>F</a:t>
            </a:r>
          </a:p>
          <a:p>
            <a:pPr marL="0" indent="0">
              <a:buNone/>
            </a:pPr>
            <a:endParaRPr lang="en-US" dirty="0" smtClean="0"/>
          </a:p>
          <a:p>
            <a:pPr marL="0" indent="0">
              <a:buNone/>
            </a:pPr>
            <a:endParaRPr lang="en-US" dirty="0"/>
          </a:p>
        </p:txBody>
      </p:sp>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4" y="4221088"/>
            <a:ext cx="3384376" cy="1916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32040" y="4276525"/>
            <a:ext cx="3096344" cy="18948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6174608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zza">
  <a:themeElements>
    <a:clrScheme name="Brezza">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zza">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zza">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Brezza">
  <a:themeElements>
    <a:clrScheme name="Brezza">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zza">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zza">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5965</TotalTime>
  <Words>1720</Words>
  <Application>Microsoft Office PowerPoint</Application>
  <PresentationFormat>Prezentácia na obrazovke (4:3)</PresentationFormat>
  <Paragraphs>187</Paragraphs>
  <Slides>24</Slides>
  <Notes>1</Notes>
  <HiddenSlides>0</HiddenSlides>
  <MMClips>0</MMClips>
  <ScaleCrop>false</ScaleCrop>
  <HeadingPairs>
    <vt:vector size="4" baseType="variant">
      <vt:variant>
        <vt:lpstr>Motív</vt:lpstr>
      </vt:variant>
      <vt:variant>
        <vt:i4>2</vt:i4>
      </vt:variant>
      <vt:variant>
        <vt:lpstr>Nadpisy snímok</vt:lpstr>
      </vt:variant>
      <vt:variant>
        <vt:i4>24</vt:i4>
      </vt:variant>
    </vt:vector>
  </HeadingPairs>
  <TitlesOfParts>
    <vt:vector size="26" baseType="lpstr">
      <vt:lpstr>Brezza</vt:lpstr>
      <vt:lpstr>1_Brezza</vt:lpstr>
      <vt:lpstr>EXPLAINING AND EXEMPLIFYING MATERIALS SELECTION AND ADAPTATION TIPS FOR THE LESSON PLAN  </vt:lpstr>
      <vt:lpstr>CLIL ‘S TEACHERS MOST DIFFICULT CHALLENGE: MAKING IT SIMPLE  </vt:lpstr>
      <vt:lpstr> PREDICT PROBLEMS </vt:lpstr>
      <vt:lpstr>USE ONLINE DICTIONARY FOR LAST MINUTE TRANSLATIONS, EXAMPLES AND DEFINITIONS </vt:lpstr>
      <vt:lpstr> COMPLEX CONTENT TO EXPLAIN:  MAKE THE IMPOSSIBLE POSSIBLE </vt:lpstr>
      <vt:lpstr>DON’T SIMPLIFY THE CONTENT OF YOUR LESSON TOO MUCH. MAKE IT SIMPLE NOT SIMPLER</vt:lpstr>
      <vt:lpstr>EPLANATION’S HINTS </vt:lpstr>
      <vt:lpstr>USE VISUALS </vt:lpstr>
      <vt:lpstr>HOW TO STRUCTURE SIMPLE AND EFFECTIVE EXPLANATIONS</vt:lpstr>
      <vt:lpstr>Key attributes of good scaffolding</vt:lpstr>
      <vt:lpstr>What makes a text 'easy' or 'difficult'?</vt:lpstr>
      <vt:lpstr>READ THE TEXT BELOW  THEN FILL THE CHART </vt:lpstr>
      <vt:lpstr>THE TASK ASSIGNED TO A TEXT DETERMINES THE LEVEL OF DIFFICULTY JUST AS MUCH AS THE TEXT ITSELF.</vt:lpstr>
      <vt:lpstr>CREATE AND ADAPT  YOUR OWN TEXT FOR LESSON EXPLANATION</vt:lpstr>
      <vt:lpstr>SHORTEN</vt:lpstr>
      <vt:lpstr>SIMPLIFY</vt:lpstr>
      <vt:lpstr>GRAMMAR TIPS TO SEMPLIFY</vt:lpstr>
      <vt:lpstr>SUPPLEMENT</vt:lpstr>
      <vt:lpstr>PROVIDE PRE READING TASKS </vt:lpstr>
      <vt:lpstr>Pre-teach content and/or language</vt:lpstr>
      <vt:lpstr>SHAPE </vt:lpstr>
      <vt:lpstr>READIBILITY:  Let's make the unreadable readable</vt:lpstr>
      <vt:lpstr>REWORDIFY your web text now! </vt:lpstr>
      <vt:lpstr>SELECT AND ADAPT YOUR TEXT AND CREATE ACTIVITY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Lezione frontale approccio top-down teacher -centred</dc:title>
  <dc:creator>emma</dc:creator>
  <cp:lastModifiedBy>Janka</cp:lastModifiedBy>
  <cp:revision>398</cp:revision>
  <dcterms:created xsi:type="dcterms:W3CDTF">2015-07-23T20:30:29Z</dcterms:created>
  <dcterms:modified xsi:type="dcterms:W3CDTF">2017-05-12T10:58:30Z</dcterms:modified>
</cp:coreProperties>
</file>